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1" r:id="rId7"/>
    <p:sldId id="262" r:id="rId8"/>
    <p:sldId id="260" r:id="rId9"/>
    <p:sldId id="266" r:id="rId10"/>
    <p:sldId id="263" r:id="rId11"/>
    <p:sldId id="264" r:id="rId12"/>
    <p:sldId id="269" r:id="rId13"/>
    <p:sldId id="267" r:id="rId14"/>
    <p:sldId id="268" r:id="rId15"/>
    <p:sldId id="265"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5" autoAdjust="0"/>
    <p:restoredTop sz="85714" autoAdjust="0"/>
  </p:normalViewPr>
  <p:slideViewPr>
    <p:cSldViewPr snapToGrid="0">
      <p:cViewPr varScale="1">
        <p:scale>
          <a:sx n="58" d="100"/>
          <a:sy n="58"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8851B-4DEF-40B8-A181-5054D2430F4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A4BDFBD-0026-4033-B454-37983D156DD0}">
      <dgm:prSet/>
      <dgm:spPr/>
      <dgm:t>
        <a:bodyPr/>
        <a:lstStyle/>
        <a:p>
          <a:r>
            <a:rPr lang="en-US"/>
            <a:t>Opening Discussion</a:t>
          </a:r>
        </a:p>
      </dgm:t>
    </dgm:pt>
    <dgm:pt modelId="{EFE7EAB3-E320-4BEE-831D-F1AEFE04043B}" type="parTrans" cxnId="{08288114-945E-4C39-8925-2CE484EC6E3D}">
      <dgm:prSet/>
      <dgm:spPr/>
      <dgm:t>
        <a:bodyPr/>
        <a:lstStyle/>
        <a:p>
          <a:endParaRPr lang="en-US"/>
        </a:p>
      </dgm:t>
    </dgm:pt>
    <dgm:pt modelId="{104B5B0C-1F28-4C6E-90CB-5B49B290F6A1}" type="sibTrans" cxnId="{08288114-945E-4C39-8925-2CE484EC6E3D}">
      <dgm:prSet/>
      <dgm:spPr/>
      <dgm:t>
        <a:bodyPr/>
        <a:lstStyle/>
        <a:p>
          <a:endParaRPr lang="en-US"/>
        </a:p>
      </dgm:t>
    </dgm:pt>
    <dgm:pt modelId="{E1665C31-B279-4C3E-8E81-372B80002C4F}">
      <dgm:prSet/>
      <dgm:spPr/>
      <dgm:t>
        <a:bodyPr/>
        <a:lstStyle/>
        <a:p>
          <a:r>
            <a:rPr lang="en-US"/>
            <a:t>Science</a:t>
          </a:r>
        </a:p>
      </dgm:t>
    </dgm:pt>
    <dgm:pt modelId="{AF39BAA2-1503-4E92-9581-35843D24D9D2}" type="parTrans" cxnId="{5B543BCF-E4A7-42EF-B987-C452EE507366}">
      <dgm:prSet/>
      <dgm:spPr/>
      <dgm:t>
        <a:bodyPr/>
        <a:lstStyle/>
        <a:p>
          <a:endParaRPr lang="en-US"/>
        </a:p>
      </dgm:t>
    </dgm:pt>
    <dgm:pt modelId="{EBADE0C5-C4E4-4C48-9B20-0D8D736BAB19}" type="sibTrans" cxnId="{5B543BCF-E4A7-42EF-B987-C452EE507366}">
      <dgm:prSet/>
      <dgm:spPr/>
      <dgm:t>
        <a:bodyPr/>
        <a:lstStyle/>
        <a:p>
          <a:endParaRPr lang="en-US"/>
        </a:p>
      </dgm:t>
    </dgm:pt>
    <dgm:pt modelId="{8FE419D6-F033-4E0A-8D0D-97171DDD5E45}">
      <dgm:prSet/>
      <dgm:spPr/>
      <dgm:t>
        <a:bodyPr/>
        <a:lstStyle/>
        <a:p>
          <a:r>
            <a:rPr lang="en-US" dirty="0"/>
            <a:t>Application &amp; Discussion</a:t>
          </a:r>
        </a:p>
      </dgm:t>
    </dgm:pt>
    <dgm:pt modelId="{4B98D56A-4AD1-4558-AA95-FB2ECA287890}" type="parTrans" cxnId="{11DBB54C-524A-4A3F-95D8-DE6228B1921C}">
      <dgm:prSet/>
      <dgm:spPr/>
      <dgm:t>
        <a:bodyPr/>
        <a:lstStyle/>
        <a:p>
          <a:endParaRPr lang="en-US"/>
        </a:p>
      </dgm:t>
    </dgm:pt>
    <dgm:pt modelId="{AD385407-8FC0-49B0-A59E-B05760157C11}" type="sibTrans" cxnId="{11DBB54C-524A-4A3F-95D8-DE6228B1921C}">
      <dgm:prSet/>
      <dgm:spPr/>
      <dgm:t>
        <a:bodyPr/>
        <a:lstStyle/>
        <a:p>
          <a:endParaRPr lang="en-US"/>
        </a:p>
      </dgm:t>
    </dgm:pt>
    <dgm:pt modelId="{28971D6B-5153-4F4E-859B-4F7F4A300B13}">
      <dgm:prSet/>
      <dgm:spPr/>
      <dgm:t>
        <a:bodyPr/>
        <a:lstStyle/>
        <a:p>
          <a:r>
            <a:rPr lang="en-US" dirty="0"/>
            <a:t>Conclusion</a:t>
          </a:r>
        </a:p>
      </dgm:t>
    </dgm:pt>
    <dgm:pt modelId="{CB9C33BA-82E9-473D-9DB2-D13BA773A85C}" type="parTrans" cxnId="{18FCE192-7D22-4D1E-ABDC-C6F0119A9A91}">
      <dgm:prSet/>
      <dgm:spPr/>
      <dgm:t>
        <a:bodyPr/>
        <a:lstStyle/>
        <a:p>
          <a:endParaRPr lang="en-US"/>
        </a:p>
      </dgm:t>
    </dgm:pt>
    <dgm:pt modelId="{FAAE5A39-A8D8-4840-A247-FFA7DA5824FC}" type="sibTrans" cxnId="{18FCE192-7D22-4D1E-ABDC-C6F0119A9A91}">
      <dgm:prSet/>
      <dgm:spPr/>
      <dgm:t>
        <a:bodyPr/>
        <a:lstStyle/>
        <a:p>
          <a:endParaRPr lang="en-US"/>
        </a:p>
      </dgm:t>
    </dgm:pt>
    <dgm:pt modelId="{4577C6FE-3759-40DD-8DA6-827BA82A8E3B}">
      <dgm:prSet/>
      <dgm:spPr/>
      <dgm:t>
        <a:bodyPr/>
        <a:lstStyle/>
        <a:p>
          <a:r>
            <a:rPr lang="en-US"/>
            <a:t>Questions</a:t>
          </a:r>
        </a:p>
      </dgm:t>
    </dgm:pt>
    <dgm:pt modelId="{FA5FD60F-22C6-4C8B-8F84-A5140DCCB3E2}" type="parTrans" cxnId="{166861C3-44AD-4561-BB1F-2973A89CE1AA}">
      <dgm:prSet/>
      <dgm:spPr/>
      <dgm:t>
        <a:bodyPr/>
        <a:lstStyle/>
        <a:p>
          <a:endParaRPr lang="en-US"/>
        </a:p>
      </dgm:t>
    </dgm:pt>
    <dgm:pt modelId="{6D14AFB1-4291-42EC-91E3-8E89D455B613}" type="sibTrans" cxnId="{166861C3-44AD-4561-BB1F-2973A89CE1AA}">
      <dgm:prSet/>
      <dgm:spPr/>
      <dgm:t>
        <a:bodyPr/>
        <a:lstStyle/>
        <a:p>
          <a:endParaRPr lang="en-US"/>
        </a:p>
      </dgm:t>
    </dgm:pt>
    <dgm:pt modelId="{B5723951-4D4D-F845-8A41-753E8BCDD25C}" type="pres">
      <dgm:prSet presAssocID="{D7F8851B-4DEF-40B8-A181-5054D2430F4C}" presName="linear" presStyleCnt="0">
        <dgm:presLayoutVars>
          <dgm:animLvl val="lvl"/>
          <dgm:resizeHandles val="exact"/>
        </dgm:presLayoutVars>
      </dgm:prSet>
      <dgm:spPr/>
    </dgm:pt>
    <dgm:pt modelId="{5559BE74-32A3-B24C-9EA5-A104673FE133}" type="pres">
      <dgm:prSet presAssocID="{6A4BDFBD-0026-4033-B454-37983D156DD0}" presName="parentText" presStyleLbl="node1" presStyleIdx="0" presStyleCnt="5">
        <dgm:presLayoutVars>
          <dgm:chMax val="0"/>
          <dgm:bulletEnabled val="1"/>
        </dgm:presLayoutVars>
      </dgm:prSet>
      <dgm:spPr/>
    </dgm:pt>
    <dgm:pt modelId="{8AE1DEFA-AFD3-F144-9402-1B62B3D6C9B4}" type="pres">
      <dgm:prSet presAssocID="{104B5B0C-1F28-4C6E-90CB-5B49B290F6A1}" presName="spacer" presStyleCnt="0"/>
      <dgm:spPr/>
    </dgm:pt>
    <dgm:pt modelId="{B70BAB6A-5380-0644-9B55-83A17E2C0064}" type="pres">
      <dgm:prSet presAssocID="{E1665C31-B279-4C3E-8E81-372B80002C4F}" presName="parentText" presStyleLbl="node1" presStyleIdx="1" presStyleCnt="5">
        <dgm:presLayoutVars>
          <dgm:chMax val="0"/>
          <dgm:bulletEnabled val="1"/>
        </dgm:presLayoutVars>
      </dgm:prSet>
      <dgm:spPr/>
    </dgm:pt>
    <dgm:pt modelId="{31AACA77-0AD1-6742-BA66-E8B7052FB73B}" type="pres">
      <dgm:prSet presAssocID="{EBADE0C5-C4E4-4C48-9B20-0D8D736BAB19}" presName="spacer" presStyleCnt="0"/>
      <dgm:spPr/>
    </dgm:pt>
    <dgm:pt modelId="{C7805AEA-770F-B241-8AE4-8ACC8492383E}" type="pres">
      <dgm:prSet presAssocID="{8FE419D6-F033-4E0A-8D0D-97171DDD5E45}" presName="parentText" presStyleLbl="node1" presStyleIdx="2" presStyleCnt="5">
        <dgm:presLayoutVars>
          <dgm:chMax val="0"/>
          <dgm:bulletEnabled val="1"/>
        </dgm:presLayoutVars>
      </dgm:prSet>
      <dgm:spPr/>
    </dgm:pt>
    <dgm:pt modelId="{00D99AA0-35B2-874D-8428-F239E348EB7B}" type="pres">
      <dgm:prSet presAssocID="{AD385407-8FC0-49B0-A59E-B05760157C11}" presName="spacer" presStyleCnt="0"/>
      <dgm:spPr/>
    </dgm:pt>
    <dgm:pt modelId="{8EEE0761-4EAF-9A49-AC1B-3E40417A3907}" type="pres">
      <dgm:prSet presAssocID="{28971D6B-5153-4F4E-859B-4F7F4A300B13}" presName="parentText" presStyleLbl="node1" presStyleIdx="3" presStyleCnt="5">
        <dgm:presLayoutVars>
          <dgm:chMax val="0"/>
          <dgm:bulletEnabled val="1"/>
        </dgm:presLayoutVars>
      </dgm:prSet>
      <dgm:spPr/>
    </dgm:pt>
    <dgm:pt modelId="{2736B494-4093-E04B-991C-18AAF0A3ED27}" type="pres">
      <dgm:prSet presAssocID="{FAAE5A39-A8D8-4840-A247-FFA7DA5824FC}" presName="spacer" presStyleCnt="0"/>
      <dgm:spPr/>
    </dgm:pt>
    <dgm:pt modelId="{CF240048-BDD1-1D42-B767-C84EBFD680D7}" type="pres">
      <dgm:prSet presAssocID="{4577C6FE-3759-40DD-8DA6-827BA82A8E3B}" presName="parentText" presStyleLbl="node1" presStyleIdx="4" presStyleCnt="5">
        <dgm:presLayoutVars>
          <dgm:chMax val="0"/>
          <dgm:bulletEnabled val="1"/>
        </dgm:presLayoutVars>
      </dgm:prSet>
      <dgm:spPr/>
    </dgm:pt>
  </dgm:ptLst>
  <dgm:cxnLst>
    <dgm:cxn modelId="{8AAB7903-7B28-4448-8E42-7B41030E2F47}" type="presOf" srcId="{D7F8851B-4DEF-40B8-A181-5054D2430F4C}" destId="{B5723951-4D4D-F845-8A41-753E8BCDD25C}" srcOrd="0" destOrd="0" presId="urn:microsoft.com/office/officeart/2005/8/layout/vList2"/>
    <dgm:cxn modelId="{0FD07B03-7AE4-9C4A-8FA9-F81C75FFC6B7}" type="presOf" srcId="{8FE419D6-F033-4E0A-8D0D-97171DDD5E45}" destId="{C7805AEA-770F-B241-8AE4-8ACC8492383E}" srcOrd="0" destOrd="0" presId="urn:microsoft.com/office/officeart/2005/8/layout/vList2"/>
    <dgm:cxn modelId="{E4067807-AA69-B54B-932B-1AF21E4CBCDA}" type="presOf" srcId="{6A4BDFBD-0026-4033-B454-37983D156DD0}" destId="{5559BE74-32A3-B24C-9EA5-A104673FE133}" srcOrd="0" destOrd="0" presId="urn:microsoft.com/office/officeart/2005/8/layout/vList2"/>
    <dgm:cxn modelId="{08288114-945E-4C39-8925-2CE484EC6E3D}" srcId="{D7F8851B-4DEF-40B8-A181-5054D2430F4C}" destId="{6A4BDFBD-0026-4033-B454-37983D156DD0}" srcOrd="0" destOrd="0" parTransId="{EFE7EAB3-E320-4BEE-831D-F1AEFE04043B}" sibTransId="{104B5B0C-1F28-4C6E-90CB-5B49B290F6A1}"/>
    <dgm:cxn modelId="{25AA2B33-B631-DB4C-9609-45543371455A}" type="presOf" srcId="{28971D6B-5153-4F4E-859B-4F7F4A300B13}" destId="{8EEE0761-4EAF-9A49-AC1B-3E40417A3907}" srcOrd="0" destOrd="0" presId="urn:microsoft.com/office/officeart/2005/8/layout/vList2"/>
    <dgm:cxn modelId="{27FCF03D-2793-D84F-81CD-06D13DDEDDA6}" type="presOf" srcId="{4577C6FE-3759-40DD-8DA6-827BA82A8E3B}" destId="{CF240048-BDD1-1D42-B767-C84EBFD680D7}" srcOrd="0" destOrd="0" presId="urn:microsoft.com/office/officeart/2005/8/layout/vList2"/>
    <dgm:cxn modelId="{11DBB54C-524A-4A3F-95D8-DE6228B1921C}" srcId="{D7F8851B-4DEF-40B8-A181-5054D2430F4C}" destId="{8FE419D6-F033-4E0A-8D0D-97171DDD5E45}" srcOrd="2" destOrd="0" parTransId="{4B98D56A-4AD1-4558-AA95-FB2ECA287890}" sibTransId="{AD385407-8FC0-49B0-A59E-B05760157C11}"/>
    <dgm:cxn modelId="{18FCE192-7D22-4D1E-ABDC-C6F0119A9A91}" srcId="{D7F8851B-4DEF-40B8-A181-5054D2430F4C}" destId="{28971D6B-5153-4F4E-859B-4F7F4A300B13}" srcOrd="3" destOrd="0" parTransId="{CB9C33BA-82E9-473D-9DB2-D13BA773A85C}" sibTransId="{FAAE5A39-A8D8-4840-A247-FFA7DA5824FC}"/>
    <dgm:cxn modelId="{166861C3-44AD-4561-BB1F-2973A89CE1AA}" srcId="{D7F8851B-4DEF-40B8-A181-5054D2430F4C}" destId="{4577C6FE-3759-40DD-8DA6-827BA82A8E3B}" srcOrd="4" destOrd="0" parTransId="{FA5FD60F-22C6-4C8B-8F84-A5140DCCB3E2}" sibTransId="{6D14AFB1-4291-42EC-91E3-8E89D455B613}"/>
    <dgm:cxn modelId="{5B543BCF-E4A7-42EF-B987-C452EE507366}" srcId="{D7F8851B-4DEF-40B8-A181-5054D2430F4C}" destId="{E1665C31-B279-4C3E-8E81-372B80002C4F}" srcOrd="1" destOrd="0" parTransId="{AF39BAA2-1503-4E92-9581-35843D24D9D2}" sibTransId="{EBADE0C5-C4E4-4C48-9B20-0D8D736BAB19}"/>
    <dgm:cxn modelId="{3C201FD2-1EF8-A14D-A38F-933B96C7C48B}" type="presOf" srcId="{E1665C31-B279-4C3E-8E81-372B80002C4F}" destId="{B70BAB6A-5380-0644-9B55-83A17E2C0064}" srcOrd="0" destOrd="0" presId="urn:microsoft.com/office/officeart/2005/8/layout/vList2"/>
    <dgm:cxn modelId="{ACE9C633-E0C3-D24C-B84B-B1FA3EEB365B}" type="presParOf" srcId="{B5723951-4D4D-F845-8A41-753E8BCDD25C}" destId="{5559BE74-32A3-B24C-9EA5-A104673FE133}" srcOrd="0" destOrd="0" presId="urn:microsoft.com/office/officeart/2005/8/layout/vList2"/>
    <dgm:cxn modelId="{2FA8DF65-A75B-744A-A8DF-4B3DA2D8ED5C}" type="presParOf" srcId="{B5723951-4D4D-F845-8A41-753E8BCDD25C}" destId="{8AE1DEFA-AFD3-F144-9402-1B62B3D6C9B4}" srcOrd="1" destOrd="0" presId="urn:microsoft.com/office/officeart/2005/8/layout/vList2"/>
    <dgm:cxn modelId="{9941D88E-3FE6-1440-B838-A94B01017656}" type="presParOf" srcId="{B5723951-4D4D-F845-8A41-753E8BCDD25C}" destId="{B70BAB6A-5380-0644-9B55-83A17E2C0064}" srcOrd="2" destOrd="0" presId="urn:microsoft.com/office/officeart/2005/8/layout/vList2"/>
    <dgm:cxn modelId="{15E5BE07-B3DB-A241-AA21-9758CBD99292}" type="presParOf" srcId="{B5723951-4D4D-F845-8A41-753E8BCDD25C}" destId="{31AACA77-0AD1-6742-BA66-E8B7052FB73B}" srcOrd="3" destOrd="0" presId="urn:microsoft.com/office/officeart/2005/8/layout/vList2"/>
    <dgm:cxn modelId="{C845CCDE-D07B-7A4A-83A3-4DB168445348}" type="presParOf" srcId="{B5723951-4D4D-F845-8A41-753E8BCDD25C}" destId="{C7805AEA-770F-B241-8AE4-8ACC8492383E}" srcOrd="4" destOrd="0" presId="urn:microsoft.com/office/officeart/2005/8/layout/vList2"/>
    <dgm:cxn modelId="{F42F16B0-5AAF-C44F-A1C1-59C253DED376}" type="presParOf" srcId="{B5723951-4D4D-F845-8A41-753E8BCDD25C}" destId="{00D99AA0-35B2-874D-8428-F239E348EB7B}" srcOrd="5" destOrd="0" presId="urn:microsoft.com/office/officeart/2005/8/layout/vList2"/>
    <dgm:cxn modelId="{A5AF6F90-34F8-9842-A177-0B11E6DCD96C}" type="presParOf" srcId="{B5723951-4D4D-F845-8A41-753E8BCDD25C}" destId="{8EEE0761-4EAF-9A49-AC1B-3E40417A3907}" srcOrd="6" destOrd="0" presId="urn:microsoft.com/office/officeart/2005/8/layout/vList2"/>
    <dgm:cxn modelId="{F2219BDC-7509-7944-B236-4E4F37B97610}" type="presParOf" srcId="{B5723951-4D4D-F845-8A41-753E8BCDD25C}" destId="{2736B494-4093-E04B-991C-18AAF0A3ED27}" srcOrd="7" destOrd="0" presId="urn:microsoft.com/office/officeart/2005/8/layout/vList2"/>
    <dgm:cxn modelId="{114EF0DA-3A4A-DB4F-BA3E-F8682B952530}" type="presParOf" srcId="{B5723951-4D4D-F845-8A41-753E8BCDD25C}" destId="{CF240048-BDD1-1D42-B767-C84EBFD680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759EE-6189-42E8-88C2-15B9199F0B13}"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8D597027-2832-49A3-957A-A1026072ADC3}">
      <dgm:prSet/>
      <dgm:spPr/>
      <dgm:t>
        <a:bodyPr/>
        <a:lstStyle/>
        <a:p>
          <a:r>
            <a:rPr lang="en-US"/>
            <a:t>-Increased sensitivity to sound localization (i.e sound placement/pan)</a:t>
          </a:r>
        </a:p>
      </dgm:t>
    </dgm:pt>
    <dgm:pt modelId="{ABE776A0-F7F7-42E2-9C50-EC333A710EA3}" type="parTrans" cxnId="{76B3A527-FAC9-4CCB-B52B-4E41868118D2}">
      <dgm:prSet/>
      <dgm:spPr/>
      <dgm:t>
        <a:bodyPr/>
        <a:lstStyle/>
        <a:p>
          <a:endParaRPr lang="en-US"/>
        </a:p>
      </dgm:t>
    </dgm:pt>
    <dgm:pt modelId="{06352F7C-6B6E-4A53-B649-8359B5A38481}" type="sibTrans" cxnId="{76B3A527-FAC9-4CCB-B52B-4E41868118D2}">
      <dgm:prSet/>
      <dgm:spPr/>
      <dgm:t>
        <a:bodyPr/>
        <a:lstStyle/>
        <a:p>
          <a:endParaRPr lang="en-US"/>
        </a:p>
      </dgm:t>
    </dgm:pt>
    <dgm:pt modelId="{E3400897-55EC-4940-934C-530C54C02C9C}">
      <dgm:prSet/>
      <dgm:spPr/>
      <dgm:t>
        <a:bodyPr/>
        <a:lstStyle/>
        <a:p>
          <a:r>
            <a:rPr lang="en-US"/>
            <a:t>Higher Hearing Threshold than women by 6-8db </a:t>
          </a:r>
        </a:p>
      </dgm:t>
    </dgm:pt>
    <dgm:pt modelId="{7543C3BB-9BBF-4200-843F-23AA9835F6A7}" type="parTrans" cxnId="{86431770-F77A-4DBD-85E1-C21E68BF6CE8}">
      <dgm:prSet/>
      <dgm:spPr/>
      <dgm:t>
        <a:bodyPr/>
        <a:lstStyle/>
        <a:p>
          <a:endParaRPr lang="en-US"/>
        </a:p>
      </dgm:t>
    </dgm:pt>
    <dgm:pt modelId="{D363CE3F-4192-4735-AB2D-7D2FEE2289F7}" type="sibTrans" cxnId="{86431770-F77A-4DBD-85E1-C21E68BF6CE8}">
      <dgm:prSet/>
      <dgm:spPr/>
      <dgm:t>
        <a:bodyPr/>
        <a:lstStyle/>
        <a:p>
          <a:endParaRPr lang="en-US"/>
        </a:p>
      </dgm:t>
    </dgm:pt>
    <dgm:pt modelId="{CEB63859-044E-49A9-9D9D-9C324CC9904D}">
      <dgm:prSet/>
      <dgm:spPr/>
      <dgm:t>
        <a:bodyPr/>
        <a:lstStyle/>
        <a:p>
          <a:r>
            <a:rPr lang="en-US"/>
            <a:t>More sensitive to low end/ below 1k/2k</a:t>
          </a:r>
        </a:p>
      </dgm:t>
    </dgm:pt>
    <dgm:pt modelId="{0DA7F31F-ED7D-4776-B59D-FAEDB8F5CF02}" type="parTrans" cxnId="{47A742B5-65D0-4E6D-9449-0B49266FC986}">
      <dgm:prSet/>
      <dgm:spPr/>
      <dgm:t>
        <a:bodyPr/>
        <a:lstStyle/>
        <a:p>
          <a:endParaRPr lang="en-US"/>
        </a:p>
      </dgm:t>
    </dgm:pt>
    <dgm:pt modelId="{69A7EF2A-CADF-4A26-AF9C-FE2D18E48C91}" type="sibTrans" cxnId="{47A742B5-65D0-4E6D-9449-0B49266FC986}">
      <dgm:prSet/>
      <dgm:spPr/>
      <dgm:t>
        <a:bodyPr/>
        <a:lstStyle/>
        <a:p>
          <a:endParaRPr lang="en-US"/>
        </a:p>
      </dgm:t>
    </dgm:pt>
    <dgm:pt modelId="{EF249637-3F54-497E-97CE-AF2EC13F3238}">
      <dgm:prSet/>
      <dgm:spPr/>
      <dgm:t>
        <a:bodyPr/>
        <a:lstStyle/>
        <a:p>
          <a:r>
            <a:rPr lang="en-US"/>
            <a:t>Less sensitive to high end with a steeper dip at 4k</a:t>
          </a:r>
        </a:p>
      </dgm:t>
    </dgm:pt>
    <dgm:pt modelId="{D44E9B91-ECDC-4F5B-9A0B-2CFE88AD6088}" type="parTrans" cxnId="{33244AEA-03CB-4E14-9256-C9F1BFAB294F}">
      <dgm:prSet/>
      <dgm:spPr/>
      <dgm:t>
        <a:bodyPr/>
        <a:lstStyle/>
        <a:p>
          <a:endParaRPr lang="en-US"/>
        </a:p>
      </dgm:t>
    </dgm:pt>
    <dgm:pt modelId="{F73C3399-4B0B-41F3-AD69-5C0960E28C98}" type="sibTrans" cxnId="{33244AEA-03CB-4E14-9256-C9F1BFAB294F}">
      <dgm:prSet/>
      <dgm:spPr/>
      <dgm:t>
        <a:bodyPr/>
        <a:lstStyle/>
        <a:p>
          <a:endParaRPr lang="en-US"/>
        </a:p>
      </dgm:t>
    </dgm:pt>
    <dgm:pt modelId="{EE2C2F8F-1499-4467-8EFB-2F6B81B1C261}">
      <dgm:prSet/>
      <dgm:spPr/>
      <dgm:t>
        <a:bodyPr/>
        <a:lstStyle/>
        <a:p>
          <a:r>
            <a:rPr lang="en-US"/>
            <a:t>Able to tolerate more background noise before distraction</a:t>
          </a:r>
        </a:p>
      </dgm:t>
    </dgm:pt>
    <dgm:pt modelId="{534330FE-C0F1-4CAD-BDEA-30C47A129CD5}" type="parTrans" cxnId="{9B5EEEC5-562E-42DA-83EA-4D72ABB0FB4B}">
      <dgm:prSet/>
      <dgm:spPr/>
      <dgm:t>
        <a:bodyPr/>
        <a:lstStyle/>
        <a:p>
          <a:endParaRPr lang="en-US"/>
        </a:p>
      </dgm:t>
    </dgm:pt>
    <dgm:pt modelId="{8B3B9C4B-4EA2-4F94-B06D-30CDC10435DE}" type="sibTrans" cxnId="{9B5EEEC5-562E-42DA-83EA-4D72ABB0FB4B}">
      <dgm:prSet/>
      <dgm:spPr/>
      <dgm:t>
        <a:bodyPr/>
        <a:lstStyle/>
        <a:p>
          <a:endParaRPr lang="en-US"/>
        </a:p>
      </dgm:t>
    </dgm:pt>
    <dgm:pt modelId="{05DF2498-2DDB-460F-B9F4-86641A85CE15}">
      <dgm:prSet/>
      <dgm:spPr/>
      <dgm:t>
        <a:bodyPr/>
        <a:lstStyle/>
        <a:p>
          <a:r>
            <a:rPr lang="en-US"/>
            <a:t>Better able to anticipate the arrival of an object based on sound </a:t>
          </a:r>
        </a:p>
      </dgm:t>
    </dgm:pt>
    <dgm:pt modelId="{8D8EBB04-4087-46F8-A77A-887E889D0361}" type="parTrans" cxnId="{8C1D3060-22F6-4BB3-A8E8-2888D36CE86C}">
      <dgm:prSet/>
      <dgm:spPr/>
      <dgm:t>
        <a:bodyPr/>
        <a:lstStyle/>
        <a:p>
          <a:endParaRPr lang="en-US"/>
        </a:p>
      </dgm:t>
    </dgm:pt>
    <dgm:pt modelId="{818F65F2-D64B-471B-95D7-D338AEB538B6}" type="sibTrans" cxnId="{8C1D3060-22F6-4BB3-A8E8-2888D36CE86C}">
      <dgm:prSet/>
      <dgm:spPr/>
      <dgm:t>
        <a:bodyPr/>
        <a:lstStyle/>
        <a:p>
          <a:endParaRPr lang="en-US"/>
        </a:p>
      </dgm:t>
    </dgm:pt>
    <dgm:pt modelId="{7D061287-78A0-4847-B248-E96C710ED7EF}">
      <dgm:prSet/>
      <dgm:spPr/>
      <dgm:t>
        <a:bodyPr/>
        <a:lstStyle/>
        <a:p>
          <a:r>
            <a:rPr lang="en-US"/>
            <a:t>Loses hearing much more quickly than women</a:t>
          </a:r>
        </a:p>
      </dgm:t>
    </dgm:pt>
    <dgm:pt modelId="{040A497D-0ACF-4AB9-AF45-A5C8F06F56D6}" type="parTrans" cxnId="{6F8B16B9-3608-41B1-AA48-3A4F9F65CD2E}">
      <dgm:prSet/>
      <dgm:spPr/>
      <dgm:t>
        <a:bodyPr/>
        <a:lstStyle/>
        <a:p>
          <a:endParaRPr lang="en-US"/>
        </a:p>
      </dgm:t>
    </dgm:pt>
    <dgm:pt modelId="{F7725611-DC8C-465A-879C-B26E67B4E3EA}" type="sibTrans" cxnId="{6F8B16B9-3608-41B1-AA48-3A4F9F65CD2E}">
      <dgm:prSet/>
      <dgm:spPr/>
      <dgm:t>
        <a:bodyPr/>
        <a:lstStyle/>
        <a:p>
          <a:endParaRPr lang="en-US"/>
        </a:p>
      </dgm:t>
    </dgm:pt>
    <dgm:pt modelId="{6647FA35-ABE6-3445-B29C-30CC81BFAC1B}" type="pres">
      <dgm:prSet presAssocID="{5AF759EE-6189-42E8-88C2-15B9199F0B13}" presName="diagram" presStyleCnt="0">
        <dgm:presLayoutVars>
          <dgm:dir/>
          <dgm:resizeHandles val="exact"/>
        </dgm:presLayoutVars>
      </dgm:prSet>
      <dgm:spPr/>
    </dgm:pt>
    <dgm:pt modelId="{3FA0F02C-0B5B-CD43-B67D-C3C2DBB57076}" type="pres">
      <dgm:prSet presAssocID="{8D597027-2832-49A3-957A-A1026072ADC3}" presName="node" presStyleLbl="node1" presStyleIdx="0" presStyleCnt="7">
        <dgm:presLayoutVars>
          <dgm:bulletEnabled val="1"/>
        </dgm:presLayoutVars>
      </dgm:prSet>
      <dgm:spPr/>
    </dgm:pt>
    <dgm:pt modelId="{78C71DF7-03E1-2841-89CC-3D3F0B4B5002}" type="pres">
      <dgm:prSet presAssocID="{06352F7C-6B6E-4A53-B649-8359B5A38481}" presName="sibTrans" presStyleCnt="0"/>
      <dgm:spPr/>
    </dgm:pt>
    <dgm:pt modelId="{6A6B3D3D-AB5B-864D-8119-7897F8446122}" type="pres">
      <dgm:prSet presAssocID="{E3400897-55EC-4940-934C-530C54C02C9C}" presName="node" presStyleLbl="node1" presStyleIdx="1" presStyleCnt="7">
        <dgm:presLayoutVars>
          <dgm:bulletEnabled val="1"/>
        </dgm:presLayoutVars>
      </dgm:prSet>
      <dgm:spPr/>
    </dgm:pt>
    <dgm:pt modelId="{0017EAE3-1EE6-C641-A73E-9A29ABD7E53A}" type="pres">
      <dgm:prSet presAssocID="{D363CE3F-4192-4735-AB2D-7D2FEE2289F7}" presName="sibTrans" presStyleCnt="0"/>
      <dgm:spPr/>
    </dgm:pt>
    <dgm:pt modelId="{C845116B-AEBE-7D4A-82DC-4DCA4058A6D8}" type="pres">
      <dgm:prSet presAssocID="{CEB63859-044E-49A9-9D9D-9C324CC9904D}" presName="node" presStyleLbl="node1" presStyleIdx="2" presStyleCnt="7">
        <dgm:presLayoutVars>
          <dgm:bulletEnabled val="1"/>
        </dgm:presLayoutVars>
      </dgm:prSet>
      <dgm:spPr/>
    </dgm:pt>
    <dgm:pt modelId="{E6E3062B-AF70-9844-BE3B-B4512F0BD342}" type="pres">
      <dgm:prSet presAssocID="{69A7EF2A-CADF-4A26-AF9C-FE2D18E48C91}" presName="sibTrans" presStyleCnt="0"/>
      <dgm:spPr/>
    </dgm:pt>
    <dgm:pt modelId="{2D019204-6A3A-9B40-A96B-CE855C171B78}" type="pres">
      <dgm:prSet presAssocID="{EF249637-3F54-497E-97CE-AF2EC13F3238}" presName="node" presStyleLbl="node1" presStyleIdx="3" presStyleCnt="7">
        <dgm:presLayoutVars>
          <dgm:bulletEnabled val="1"/>
        </dgm:presLayoutVars>
      </dgm:prSet>
      <dgm:spPr/>
    </dgm:pt>
    <dgm:pt modelId="{2D7C4700-3A74-064E-97D8-621DB1214D6F}" type="pres">
      <dgm:prSet presAssocID="{F73C3399-4B0B-41F3-AD69-5C0960E28C98}" presName="sibTrans" presStyleCnt="0"/>
      <dgm:spPr/>
    </dgm:pt>
    <dgm:pt modelId="{4057CB18-3D44-4E4C-96BD-C369381B67CC}" type="pres">
      <dgm:prSet presAssocID="{EE2C2F8F-1499-4467-8EFB-2F6B81B1C261}" presName="node" presStyleLbl="node1" presStyleIdx="4" presStyleCnt="7">
        <dgm:presLayoutVars>
          <dgm:bulletEnabled val="1"/>
        </dgm:presLayoutVars>
      </dgm:prSet>
      <dgm:spPr/>
    </dgm:pt>
    <dgm:pt modelId="{0CC6F909-6DB8-334E-8133-E69C0DFCDBE3}" type="pres">
      <dgm:prSet presAssocID="{8B3B9C4B-4EA2-4F94-B06D-30CDC10435DE}" presName="sibTrans" presStyleCnt="0"/>
      <dgm:spPr/>
    </dgm:pt>
    <dgm:pt modelId="{84CAA9EF-5A9B-7A4C-B36B-FF638569010B}" type="pres">
      <dgm:prSet presAssocID="{05DF2498-2DDB-460F-B9F4-86641A85CE15}" presName="node" presStyleLbl="node1" presStyleIdx="5" presStyleCnt="7">
        <dgm:presLayoutVars>
          <dgm:bulletEnabled val="1"/>
        </dgm:presLayoutVars>
      </dgm:prSet>
      <dgm:spPr/>
    </dgm:pt>
    <dgm:pt modelId="{4B17B41F-9599-154C-B7BD-06FBD63DE7F3}" type="pres">
      <dgm:prSet presAssocID="{818F65F2-D64B-471B-95D7-D338AEB538B6}" presName="sibTrans" presStyleCnt="0"/>
      <dgm:spPr/>
    </dgm:pt>
    <dgm:pt modelId="{127A0838-4C6F-8648-A418-CA7793E855CF}" type="pres">
      <dgm:prSet presAssocID="{7D061287-78A0-4847-B248-E96C710ED7EF}" presName="node" presStyleLbl="node1" presStyleIdx="6" presStyleCnt="7">
        <dgm:presLayoutVars>
          <dgm:bulletEnabled val="1"/>
        </dgm:presLayoutVars>
      </dgm:prSet>
      <dgm:spPr/>
    </dgm:pt>
  </dgm:ptLst>
  <dgm:cxnLst>
    <dgm:cxn modelId="{7EC9FC17-5329-FD45-B86A-BB7C3DF5B392}" type="presOf" srcId="{7D061287-78A0-4847-B248-E96C710ED7EF}" destId="{127A0838-4C6F-8648-A418-CA7793E855CF}" srcOrd="0" destOrd="0" presId="urn:microsoft.com/office/officeart/2005/8/layout/default"/>
    <dgm:cxn modelId="{76B3A527-FAC9-4CCB-B52B-4E41868118D2}" srcId="{5AF759EE-6189-42E8-88C2-15B9199F0B13}" destId="{8D597027-2832-49A3-957A-A1026072ADC3}" srcOrd="0" destOrd="0" parTransId="{ABE776A0-F7F7-42E2-9C50-EC333A710EA3}" sibTransId="{06352F7C-6B6E-4A53-B649-8359B5A38481}"/>
    <dgm:cxn modelId="{05839D5C-0989-D942-A5EF-509CB02B280E}" type="presOf" srcId="{CEB63859-044E-49A9-9D9D-9C324CC9904D}" destId="{C845116B-AEBE-7D4A-82DC-4DCA4058A6D8}" srcOrd="0" destOrd="0" presId="urn:microsoft.com/office/officeart/2005/8/layout/default"/>
    <dgm:cxn modelId="{8C1D3060-22F6-4BB3-A8E8-2888D36CE86C}" srcId="{5AF759EE-6189-42E8-88C2-15B9199F0B13}" destId="{05DF2498-2DDB-460F-B9F4-86641A85CE15}" srcOrd="5" destOrd="0" parTransId="{8D8EBB04-4087-46F8-A77A-887E889D0361}" sibTransId="{818F65F2-D64B-471B-95D7-D338AEB538B6}"/>
    <dgm:cxn modelId="{BC915144-ACB3-434F-8626-C9C20C5112E5}" type="presOf" srcId="{EF249637-3F54-497E-97CE-AF2EC13F3238}" destId="{2D019204-6A3A-9B40-A96B-CE855C171B78}" srcOrd="0" destOrd="0" presId="urn:microsoft.com/office/officeart/2005/8/layout/default"/>
    <dgm:cxn modelId="{54EE8446-ACFB-F44B-9A9B-08F2E1D96640}" type="presOf" srcId="{EE2C2F8F-1499-4467-8EFB-2F6B81B1C261}" destId="{4057CB18-3D44-4E4C-96BD-C369381B67CC}" srcOrd="0" destOrd="0" presId="urn:microsoft.com/office/officeart/2005/8/layout/default"/>
    <dgm:cxn modelId="{94FA4E6C-8161-434B-86BF-AD3AF3629B6D}" type="presOf" srcId="{E3400897-55EC-4940-934C-530C54C02C9C}" destId="{6A6B3D3D-AB5B-864D-8119-7897F8446122}" srcOrd="0" destOrd="0" presId="urn:microsoft.com/office/officeart/2005/8/layout/default"/>
    <dgm:cxn modelId="{86431770-F77A-4DBD-85E1-C21E68BF6CE8}" srcId="{5AF759EE-6189-42E8-88C2-15B9199F0B13}" destId="{E3400897-55EC-4940-934C-530C54C02C9C}" srcOrd="1" destOrd="0" parTransId="{7543C3BB-9BBF-4200-843F-23AA9835F6A7}" sibTransId="{D363CE3F-4192-4735-AB2D-7D2FEE2289F7}"/>
    <dgm:cxn modelId="{219A197E-D07F-EA41-98B3-6E7D9711F285}" type="presOf" srcId="{05DF2498-2DDB-460F-B9F4-86641A85CE15}" destId="{84CAA9EF-5A9B-7A4C-B36B-FF638569010B}" srcOrd="0" destOrd="0" presId="urn:microsoft.com/office/officeart/2005/8/layout/default"/>
    <dgm:cxn modelId="{1DC8739C-96DD-CB48-95D9-492E8A3FA49B}" type="presOf" srcId="{8D597027-2832-49A3-957A-A1026072ADC3}" destId="{3FA0F02C-0B5B-CD43-B67D-C3C2DBB57076}" srcOrd="0" destOrd="0" presId="urn:microsoft.com/office/officeart/2005/8/layout/default"/>
    <dgm:cxn modelId="{47A742B5-65D0-4E6D-9449-0B49266FC986}" srcId="{5AF759EE-6189-42E8-88C2-15B9199F0B13}" destId="{CEB63859-044E-49A9-9D9D-9C324CC9904D}" srcOrd="2" destOrd="0" parTransId="{0DA7F31F-ED7D-4776-B59D-FAEDB8F5CF02}" sibTransId="{69A7EF2A-CADF-4A26-AF9C-FE2D18E48C91}"/>
    <dgm:cxn modelId="{6F8B16B9-3608-41B1-AA48-3A4F9F65CD2E}" srcId="{5AF759EE-6189-42E8-88C2-15B9199F0B13}" destId="{7D061287-78A0-4847-B248-E96C710ED7EF}" srcOrd="6" destOrd="0" parTransId="{040A497D-0ACF-4AB9-AF45-A5C8F06F56D6}" sibTransId="{F7725611-DC8C-465A-879C-B26E67B4E3EA}"/>
    <dgm:cxn modelId="{9B5EEEC5-562E-42DA-83EA-4D72ABB0FB4B}" srcId="{5AF759EE-6189-42E8-88C2-15B9199F0B13}" destId="{EE2C2F8F-1499-4467-8EFB-2F6B81B1C261}" srcOrd="4" destOrd="0" parTransId="{534330FE-C0F1-4CAD-BDEA-30C47A129CD5}" sibTransId="{8B3B9C4B-4EA2-4F94-B06D-30CDC10435DE}"/>
    <dgm:cxn modelId="{33244AEA-03CB-4E14-9256-C9F1BFAB294F}" srcId="{5AF759EE-6189-42E8-88C2-15B9199F0B13}" destId="{EF249637-3F54-497E-97CE-AF2EC13F3238}" srcOrd="3" destOrd="0" parTransId="{D44E9B91-ECDC-4F5B-9A0B-2CFE88AD6088}" sibTransId="{F73C3399-4B0B-41F3-AD69-5C0960E28C98}"/>
    <dgm:cxn modelId="{6224E4F2-45FA-C849-9756-D29CDBA59FA3}" type="presOf" srcId="{5AF759EE-6189-42E8-88C2-15B9199F0B13}" destId="{6647FA35-ABE6-3445-B29C-30CC81BFAC1B}" srcOrd="0" destOrd="0" presId="urn:microsoft.com/office/officeart/2005/8/layout/default"/>
    <dgm:cxn modelId="{834C054F-DB5B-6E45-9521-B871A3A5F6A0}" type="presParOf" srcId="{6647FA35-ABE6-3445-B29C-30CC81BFAC1B}" destId="{3FA0F02C-0B5B-CD43-B67D-C3C2DBB57076}" srcOrd="0" destOrd="0" presId="urn:microsoft.com/office/officeart/2005/8/layout/default"/>
    <dgm:cxn modelId="{3D533E38-DE25-EA4F-928E-C441391975AE}" type="presParOf" srcId="{6647FA35-ABE6-3445-B29C-30CC81BFAC1B}" destId="{78C71DF7-03E1-2841-89CC-3D3F0B4B5002}" srcOrd="1" destOrd="0" presId="urn:microsoft.com/office/officeart/2005/8/layout/default"/>
    <dgm:cxn modelId="{6F20F114-E9B0-AE4C-BC35-E8458C17BF8F}" type="presParOf" srcId="{6647FA35-ABE6-3445-B29C-30CC81BFAC1B}" destId="{6A6B3D3D-AB5B-864D-8119-7897F8446122}" srcOrd="2" destOrd="0" presId="urn:microsoft.com/office/officeart/2005/8/layout/default"/>
    <dgm:cxn modelId="{B9D64AC3-76E8-CA44-82D9-08BE87216363}" type="presParOf" srcId="{6647FA35-ABE6-3445-B29C-30CC81BFAC1B}" destId="{0017EAE3-1EE6-C641-A73E-9A29ABD7E53A}" srcOrd="3" destOrd="0" presId="urn:microsoft.com/office/officeart/2005/8/layout/default"/>
    <dgm:cxn modelId="{EAD933A1-AF81-9943-ADF0-635661B59037}" type="presParOf" srcId="{6647FA35-ABE6-3445-B29C-30CC81BFAC1B}" destId="{C845116B-AEBE-7D4A-82DC-4DCA4058A6D8}" srcOrd="4" destOrd="0" presId="urn:microsoft.com/office/officeart/2005/8/layout/default"/>
    <dgm:cxn modelId="{6C269AB9-B65D-1A46-8420-6B0F3ACED2CA}" type="presParOf" srcId="{6647FA35-ABE6-3445-B29C-30CC81BFAC1B}" destId="{E6E3062B-AF70-9844-BE3B-B4512F0BD342}" srcOrd="5" destOrd="0" presId="urn:microsoft.com/office/officeart/2005/8/layout/default"/>
    <dgm:cxn modelId="{BCA15E09-E26C-254B-A019-9DF6C567490B}" type="presParOf" srcId="{6647FA35-ABE6-3445-B29C-30CC81BFAC1B}" destId="{2D019204-6A3A-9B40-A96B-CE855C171B78}" srcOrd="6" destOrd="0" presId="urn:microsoft.com/office/officeart/2005/8/layout/default"/>
    <dgm:cxn modelId="{40164618-D38B-7945-9D27-1561858E7BDC}" type="presParOf" srcId="{6647FA35-ABE6-3445-B29C-30CC81BFAC1B}" destId="{2D7C4700-3A74-064E-97D8-621DB1214D6F}" srcOrd="7" destOrd="0" presId="urn:microsoft.com/office/officeart/2005/8/layout/default"/>
    <dgm:cxn modelId="{6EE99EC3-3F92-E445-94EF-26B7E314DB28}" type="presParOf" srcId="{6647FA35-ABE6-3445-B29C-30CC81BFAC1B}" destId="{4057CB18-3D44-4E4C-96BD-C369381B67CC}" srcOrd="8" destOrd="0" presId="urn:microsoft.com/office/officeart/2005/8/layout/default"/>
    <dgm:cxn modelId="{1F11696D-F0BF-3340-BB74-E8F2FFA4EE71}" type="presParOf" srcId="{6647FA35-ABE6-3445-B29C-30CC81BFAC1B}" destId="{0CC6F909-6DB8-334E-8133-E69C0DFCDBE3}" srcOrd="9" destOrd="0" presId="urn:microsoft.com/office/officeart/2005/8/layout/default"/>
    <dgm:cxn modelId="{54D1748B-40FE-6347-8DBE-58E4CD8B7C54}" type="presParOf" srcId="{6647FA35-ABE6-3445-B29C-30CC81BFAC1B}" destId="{84CAA9EF-5A9B-7A4C-B36B-FF638569010B}" srcOrd="10" destOrd="0" presId="urn:microsoft.com/office/officeart/2005/8/layout/default"/>
    <dgm:cxn modelId="{193B6BD4-892B-AB42-B7C1-CB85E3272D8F}" type="presParOf" srcId="{6647FA35-ABE6-3445-B29C-30CC81BFAC1B}" destId="{4B17B41F-9599-154C-B7BD-06FBD63DE7F3}" srcOrd="11" destOrd="0" presId="urn:microsoft.com/office/officeart/2005/8/layout/default"/>
    <dgm:cxn modelId="{75539D4F-FFE0-2046-B10B-79329BD574DF}" type="presParOf" srcId="{6647FA35-ABE6-3445-B29C-30CC81BFAC1B}" destId="{127A0838-4C6F-8648-A418-CA7793E855C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68645-7E63-4EA8-9FBC-1D060880629B}"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7CABE3B2-F335-47AC-AA22-F3B7864038CE}">
      <dgm:prSet/>
      <dgm:spPr/>
      <dgm:t>
        <a:bodyPr/>
        <a:lstStyle/>
        <a:p>
          <a:r>
            <a:rPr lang="en-US"/>
            <a:t>Increased overall sensitivity to sound</a:t>
          </a:r>
        </a:p>
      </dgm:t>
    </dgm:pt>
    <dgm:pt modelId="{B66C7A68-5E5E-4170-9499-94A64CC11125}" type="parTrans" cxnId="{8F0184B4-C973-4593-86A3-2F10519FD72C}">
      <dgm:prSet/>
      <dgm:spPr/>
      <dgm:t>
        <a:bodyPr/>
        <a:lstStyle/>
        <a:p>
          <a:endParaRPr lang="en-US"/>
        </a:p>
      </dgm:t>
    </dgm:pt>
    <dgm:pt modelId="{800E452A-6837-4C06-BCB5-2498A96E2C2C}" type="sibTrans" cxnId="{8F0184B4-C973-4593-86A3-2F10519FD72C}">
      <dgm:prSet/>
      <dgm:spPr/>
      <dgm:t>
        <a:bodyPr/>
        <a:lstStyle/>
        <a:p>
          <a:endParaRPr lang="en-US"/>
        </a:p>
      </dgm:t>
    </dgm:pt>
    <dgm:pt modelId="{BF4BD2DD-D380-4F95-AC04-0F6387B55C0D}">
      <dgm:prSet/>
      <dgm:spPr/>
      <dgm:t>
        <a:bodyPr/>
        <a:lstStyle/>
        <a:p>
          <a:r>
            <a:rPr lang="en-US"/>
            <a:t>6-8db lower hearing threshold than men</a:t>
          </a:r>
        </a:p>
      </dgm:t>
    </dgm:pt>
    <dgm:pt modelId="{B1B37311-5AE8-4D48-8CCD-D07A05344761}" type="parTrans" cxnId="{CF801EE7-D2A6-4B96-933E-4C31927D6D14}">
      <dgm:prSet/>
      <dgm:spPr/>
      <dgm:t>
        <a:bodyPr/>
        <a:lstStyle/>
        <a:p>
          <a:endParaRPr lang="en-US"/>
        </a:p>
      </dgm:t>
    </dgm:pt>
    <dgm:pt modelId="{E5612C2C-EC68-4D18-BC7F-CF15B9D7F87F}" type="sibTrans" cxnId="{CF801EE7-D2A6-4B96-933E-4C31927D6D14}">
      <dgm:prSet/>
      <dgm:spPr/>
      <dgm:t>
        <a:bodyPr/>
        <a:lstStyle/>
        <a:p>
          <a:endParaRPr lang="en-US"/>
        </a:p>
      </dgm:t>
    </dgm:pt>
    <dgm:pt modelId="{3FEA9C9A-BF33-4506-BF62-7D803A851704}">
      <dgm:prSet/>
      <dgm:spPr/>
      <dgm:t>
        <a:bodyPr/>
        <a:lstStyle/>
        <a:p>
          <a:r>
            <a:rPr lang="en-US"/>
            <a:t>More sensitive to high frequencies, above 1k/2k</a:t>
          </a:r>
        </a:p>
      </dgm:t>
    </dgm:pt>
    <dgm:pt modelId="{1C6CD27A-9581-4DF8-AFFC-EB4ABC2A4792}" type="parTrans" cxnId="{3F144504-A17A-4A36-9077-6E925E914660}">
      <dgm:prSet/>
      <dgm:spPr/>
      <dgm:t>
        <a:bodyPr/>
        <a:lstStyle/>
        <a:p>
          <a:endParaRPr lang="en-US"/>
        </a:p>
      </dgm:t>
    </dgm:pt>
    <dgm:pt modelId="{47E1162A-E523-4E03-92C7-2FB9CAC2FA32}" type="sibTrans" cxnId="{3F144504-A17A-4A36-9077-6E925E914660}">
      <dgm:prSet/>
      <dgm:spPr/>
      <dgm:t>
        <a:bodyPr/>
        <a:lstStyle/>
        <a:p>
          <a:endParaRPr lang="en-US"/>
        </a:p>
      </dgm:t>
    </dgm:pt>
    <dgm:pt modelId="{3A9EC6AF-DA7C-472F-80DE-3A95D975B590}">
      <dgm:prSet/>
      <dgm:spPr/>
      <dgm:t>
        <a:bodyPr/>
        <a:lstStyle/>
        <a:p>
          <a:r>
            <a:rPr lang="en-US"/>
            <a:t>Less sensitive to lower frequencies, particularly 1k/2k</a:t>
          </a:r>
        </a:p>
      </dgm:t>
    </dgm:pt>
    <dgm:pt modelId="{A88A76C6-FF2B-4627-9858-030156E573C3}" type="parTrans" cxnId="{09EB5FCE-8DF0-4A82-B7DD-23820C8ED158}">
      <dgm:prSet/>
      <dgm:spPr/>
      <dgm:t>
        <a:bodyPr/>
        <a:lstStyle/>
        <a:p>
          <a:endParaRPr lang="en-US"/>
        </a:p>
      </dgm:t>
    </dgm:pt>
    <dgm:pt modelId="{524067D6-8924-4687-AAFB-77AF5E6E0E32}" type="sibTrans" cxnId="{09EB5FCE-8DF0-4A82-B7DD-23820C8ED158}">
      <dgm:prSet/>
      <dgm:spPr/>
      <dgm:t>
        <a:bodyPr/>
        <a:lstStyle/>
        <a:p>
          <a:endParaRPr lang="en-US"/>
        </a:p>
      </dgm:t>
    </dgm:pt>
    <dgm:pt modelId="{033A95F9-F4A2-4A57-AE7F-0100377DFB47}">
      <dgm:prSet/>
      <dgm:spPr/>
      <dgm:t>
        <a:bodyPr/>
        <a:lstStyle/>
        <a:p>
          <a:r>
            <a:rPr lang="en-US"/>
            <a:t>Able to process audio information more quickly</a:t>
          </a:r>
        </a:p>
      </dgm:t>
    </dgm:pt>
    <dgm:pt modelId="{64D55AE4-23CF-4F6F-AA53-DE8C569AB066}" type="parTrans" cxnId="{9C99D7F9-5C4D-49F4-80F9-6636BE6D00AA}">
      <dgm:prSet/>
      <dgm:spPr/>
      <dgm:t>
        <a:bodyPr/>
        <a:lstStyle/>
        <a:p>
          <a:endParaRPr lang="en-US"/>
        </a:p>
      </dgm:t>
    </dgm:pt>
    <dgm:pt modelId="{5AEA2951-4850-4829-B91A-0EB37538A281}" type="sibTrans" cxnId="{9C99D7F9-5C4D-49F4-80F9-6636BE6D00AA}">
      <dgm:prSet/>
      <dgm:spPr/>
      <dgm:t>
        <a:bodyPr/>
        <a:lstStyle/>
        <a:p>
          <a:endParaRPr lang="en-US"/>
        </a:p>
      </dgm:t>
    </dgm:pt>
    <dgm:pt modelId="{30C3F3E5-5328-4D8B-B3F0-76ED16663FB0}">
      <dgm:prSet/>
      <dgm:spPr/>
      <dgm:t>
        <a:bodyPr/>
        <a:lstStyle/>
        <a:p>
          <a:r>
            <a:rPr lang="en-US"/>
            <a:t>Loses hearing significantly slower than males</a:t>
          </a:r>
        </a:p>
      </dgm:t>
    </dgm:pt>
    <dgm:pt modelId="{8BFA4D16-50B8-4658-8FB7-C2FDF000C8FC}" type="parTrans" cxnId="{1A69D653-37EA-44F4-8F70-F52F862863AC}">
      <dgm:prSet/>
      <dgm:spPr/>
      <dgm:t>
        <a:bodyPr/>
        <a:lstStyle/>
        <a:p>
          <a:endParaRPr lang="en-US"/>
        </a:p>
      </dgm:t>
    </dgm:pt>
    <dgm:pt modelId="{9BBC79C6-76F2-49EA-80F9-C4ECFA317E99}" type="sibTrans" cxnId="{1A69D653-37EA-44F4-8F70-F52F862863AC}">
      <dgm:prSet/>
      <dgm:spPr/>
      <dgm:t>
        <a:bodyPr/>
        <a:lstStyle/>
        <a:p>
          <a:endParaRPr lang="en-US"/>
        </a:p>
      </dgm:t>
    </dgm:pt>
    <dgm:pt modelId="{D76306D6-0981-4C39-90F9-74086479F182}">
      <dgm:prSet/>
      <dgm:spPr/>
      <dgm:t>
        <a:bodyPr/>
        <a:lstStyle/>
        <a:p>
          <a:r>
            <a:rPr lang="en-US"/>
            <a:t>Is distracted by background noise at 6-8db lower than a man</a:t>
          </a:r>
        </a:p>
      </dgm:t>
    </dgm:pt>
    <dgm:pt modelId="{DFB5E292-7CF9-471F-AF88-48EC0BDF78C9}" type="parTrans" cxnId="{8F0F022B-0773-46B0-9BB3-B45FD0D81673}">
      <dgm:prSet/>
      <dgm:spPr/>
      <dgm:t>
        <a:bodyPr/>
        <a:lstStyle/>
        <a:p>
          <a:endParaRPr lang="en-US"/>
        </a:p>
      </dgm:t>
    </dgm:pt>
    <dgm:pt modelId="{0AF166BC-BDCA-42BD-9A32-5A7951F39252}" type="sibTrans" cxnId="{8F0F022B-0773-46B0-9BB3-B45FD0D81673}">
      <dgm:prSet/>
      <dgm:spPr/>
      <dgm:t>
        <a:bodyPr/>
        <a:lstStyle/>
        <a:p>
          <a:endParaRPr lang="en-US"/>
        </a:p>
      </dgm:t>
    </dgm:pt>
    <dgm:pt modelId="{00B5DF5C-9ACD-4CAE-982B-9440D93CDD56}">
      <dgm:prSet/>
      <dgm:spPr/>
      <dgm:t>
        <a:bodyPr/>
        <a:lstStyle/>
        <a:p>
          <a:r>
            <a:rPr lang="en-US"/>
            <a:t>Estrogen allows different audio processing, faster ABR </a:t>
          </a:r>
        </a:p>
      </dgm:t>
    </dgm:pt>
    <dgm:pt modelId="{DE74B852-4E93-4C09-8828-FC60D0040376}" type="parTrans" cxnId="{D6DF18AB-E92E-4EE9-BC81-2C96A0B0288A}">
      <dgm:prSet/>
      <dgm:spPr/>
      <dgm:t>
        <a:bodyPr/>
        <a:lstStyle/>
        <a:p>
          <a:endParaRPr lang="en-US"/>
        </a:p>
      </dgm:t>
    </dgm:pt>
    <dgm:pt modelId="{681843ED-4839-49CE-8FAB-CA33C473BA58}" type="sibTrans" cxnId="{D6DF18AB-E92E-4EE9-BC81-2C96A0B0288A}">
      <dgm:prSet/>
      <dgm:spPr/>
      <dgm:t>
        <a:bodyPr/>
        <a:lstStyle/>
        <a:p>
          <a:endParaRPr lang="en-US"/>
        </a:p>
      </dgm:t>
    </dgm:pt>
    <dgm:pt modelId="{C365BA8B-3208-CA4A-B45E-0133A88D7BCE}" type="pres">
      <dgm:prSet presAssocID="{AFA68645-7E63-4EA8-9FBC-1D060880629B}" presName="Name0" presStyleCnt="0">
        <dgm:presLayoutVars>
          <dgm:dir/>
          <dgm:resizeHandles val="exact"/>
        </dgm:presLayoutVars>
      </dgm:prSet>
      <dgm:spPr/>
    </dgm:pt>
    <dgm:pt modelId="{14CED007-9CDD-5348-ADF4-49F47AFA8440}" type="pres">
      <dgm:prSet presAssocID="{7CABE3B2-F335-47AC-AA22-F3B7864038CE}" presName="node" presStyleLbl="node1" presStyleIdx="0" presStyleCnt="8">
        <dgm:presLayoutVars>
          <dgm:bulletEnabled val="1"/>
        </dgm:presLayoutVars>
      </dgm:prSet>
      <dgm:spPr/>
    </dgm:pt>
    <dgm:pt modelId="{2F8FD09D-F4FB-7046-8095-C504B9A9331F}" type="pres">
      <dgm:prSet presAssocID="{800E452A-6837-4C06-BCB5-2498A96E2C2C}" presName="sibTrans" presStyleLbl="sibTrans1D1" presStyleIdx="0" presStyleCnt="7"/>
      <dgm:spPr/>
    </dgm:pt>
    <dgm:pt modelId="{258C5C6B-0F4C-6C41-8A19-3A043C94F0EB}" type="pres">
      <dgm:prSet presAssocID="{800E452A-6837-4C06-BCB5-2498A96E2C2C}" presName="connectorText" presStyleLbl="sibTrans1D1" presStyleIdx="0" presStyleCnt="7"/>
      <dgm:spPr/>
    </dgm:pt>
    <dgm:pt modelId="{04DF967A-0FE9-B14C-ABB9-7F06D0B29261}" type="pres">
      <dgm:prSet presAssocID="{BF4BD2DD-D380-4F95-AC04-0F6387B55C0D}" presName="node" presStyleLbl="node1" presStyleIdx="1" presStyleCnt="8">
        <dgm:presLayoutVars>
          <dgm:bulletEnabled val="1"/>
        </dgm:presLayoutVars>
      </dgm:prSet>
      <dgm:spPr/>
    </dgm:pt>
    <dgm:pt modelId="{A7D1B445-1166-334E-9E44-727C65CF74AD}" type="pres">
      <dgm:prSet presAssocID="{E5612C2C-EC68-4D18-BC7F-CF15B9D7F87F}" presName="sibTrans" presStyleLbl="sibTrans1D1" presStyleIdx="1" presStyleCnt="7"/>
      <dgm:spPr/>
    </dgm:pt>
    <dgm:pt modelId="{5F13A242-3859-E249-A37F-5DC765450341}" type="pres">
      <dgm:prSet presAssocID="{E5612C2C-EC68-4D18-BC7F-CF15B9D7F87F}" presName="connectorText" presStyleLbl="sibTrans1D1" presStyleIdx="1" presStyleCnt="7"/>
      <dgm:spPr/>
    </dgm:pt>
    <dgm:pt modelId="{71ABFE82-150E-5047-A06E-9236786A2E11}" type="pres">
      <dgm:prSet presAssocID="{3FEA9C9A-BF33-4506-BF62-7D803A851704}" presName="node" presStyleLbl="node1" presStyleIdx="2" presStyleCnt="8">
        <dgm:presLayoutVars>
          <dgm:bulletEnabled val="1"/>
        </dgm:presLayoutVars>
      </dgm:prSet>
      <dgm:spPr/>
    </dgm:pt>
    <dgm:pt modelId="{F8643D02-644F-E543-8182-C0BE1414A882}" type="pres">
      <dgm:prSet presAssocID="{47E1162A-E523-4E03-92C7-2FB9CAC2FA32}" presName="sibTrans" presStyleLbl="sibTrans1D1" presStyleIdx="2" presStyleCnt="7"/>
      <dgm:spPr/>
    </dgm:pt>
    <dgm:pt modelId="{95126994-1842-7540-902C-470B964A3718}" type="pres">
      <dgm:prSet presAssocID="{47E1162A-E523-4E03-92C7-2FB9CAC2FA32}" presName="connectorText" presStyleLbl="sibTrans1D1" presStyleIdx="2" presStyleCnt="7"/>
      <dgm:spPr/>
    </dgm:pt>
    <dgm:pt modelId="{1EB25D7C-3210-BA4C-9EFD-D1666CF979E1}" type="pres">
      <dgm:prSet presAssocID="{3A9EC6AF-DA7C-472F-80DE-3A95D975B590}" presName="node" presStyleLbl="node1" presStyleIdx="3" presStyleCnt="8">
        <dgm:presLayoutVars>
          <dgm:bulletEnabled val="1"/>
        </dgm:presLayoutVars>
      </dgm:prSet>
      <dgm:spPr/>
    </dgm:pt>
    <dgm:pt modelId="{63EAACEA-CF53-2D4D-BA85-9234B5A05AE4}" type="pres">
      <dgm:prSet presAssocID="{524067D6-8924-4687-AAFB-77AF5E6E0E32}" presName="sibTrans" presStyleLbl="sibTrans1D1" presStyleIdx="3" presStyleCnt="7"/>
      <dgm:spPr/>
    </dgm:pt>
    <dgm:pt modelId="{FBED9A48-5655-A341-AAF6-0B2A16616018}" type="pres">
      <dgm:prSet presAssocID="{524067D6-8924-4687-AAFB-77AF5E6E0E32}" presName="connectorText" presStyleLbl="sibTrans1D1" presStyleIdx="3" presStyleCnt="7"/>
      <dgm:spPr/>
    </dgm:pt>
    <dgm:pt modelId="{12C5B7FB-151C-6740-BB04-356633F7DFA5}" type="pres">
      <dgm:prSet presAssocID="{033A95F9-F4A2-4A57-AE7F-0100377DFB47}" presName="node" presStyleLbl="node1" presStyleIdx="4" presStyleCnt="8">
        <dgm:presLayoutVars>
          <dgm:bulletEnabled val="1"/>
        </dgm:presLayoutVars>
      </dgm:prSet>
      <dgm:spPr/>
    </dgm:pt>
    <dgm:pt modelId="{18DB0FCE-E607-424B-B0F7-5B2C819F90A8}" type="pres">
      <dgm:prSet presAssocID="{5AEA2951-4850-4829-B91A-0EB37538A281}" presName="sibTrans" presStyleLbl="sibTrans1D1" presStyleIdx="4" presStyleCnt="7"/>
      <dgm:spPr/>
    </dgm:pt>
    <dgm:pt modelId="{F55BDDBE-9FA9-4649-BBE3-0CE6FD301B96}" type="pres">
      <dgm:prSet presAssocID="{5AEA2951-4850-4829-B91A-0EB37538A281}" presName="connectorText" presStyleLbl="sibTrans1D1" presStyleIdx="4" presStyleCnt="7"/>
      <dgm:spPr/>
    </dgm:pt>
    <dgm:pt modelId="{E13B133C-01AE-3047-8292-FE83DE26F962}" type="pres">
      <dgm:prSet presAssocID="{30C3F3E5-5328-4D8B-B3F0-76ED16663FB0}" presName="node" presStyleLbl="node1" presStyleIdx="5" presStyleCnt="8">
        <dgm:presLayoutVars>
          <dgm:bulletEnabled val="1"/>
        </dgm:presLayoutVars>
      </dgm:prSet>
      <dgm:spPr/>
    </dgm:pt>
    <dgm:pt modelId="{E0351D58-0A2A-0642-9FB4-B14E255DC62A}" type="pres">
      <dgm:prSet presAssocID="{9BBC79C6-76F2-49EA-80F9-C4ECFA317E99}" presName="sibTrans" presStyleLbl="sibTrans1D1" presStyleIdx="5" presStyleCnt="7"/>
      <dgm:spPr/>
    </dgm:pt>
    <dgm:pt modelId="{109B8FDE-7B7F-FD4D-B0D5-4FC46744B9C7}" type="pres">
      <dgm:prSet presAssocID="{9BBC79C6-76F2-49EA-80F9-C4ECFA317E99}" presName="connectorText" presStyleLbl="sibTrans1D1" presStyleIdx="5" presStyleCnt="7"/>
      <dgm:spPr/>
    </dgm:pt>
    <dgm:pt modelId="{7AC5F6CE-0C95-AE43-9644-55084FFD352F}" type="pres">
      <dgm:prSet presAssocID="{D76306D6-0981-4C39-90F9-74086479F182}" presName="node" presStyleLbl="node1" presStyleIdx="6" presStyleCnt="8">
        <dgm:presLayoutVars>
          <dgm:bulletEnabled val="1"/>
        </dgm:presLayoutVars>
      </dgm:prSet>
      <dgm:spPr/>
    </dgm:pt>
    <dgm:pt modelId="{DE5D1B96-52FC-6441-9EFC-49BC879D884C}" type="pres">
      <dgm:prSet presAssocID="{0AF166BC-BDCA-42BD-9A32-5A7951F39252}" presName="sibTrans" presStyleLbl="sibTrans1D1" presStyleIdx="6" presStyleCnt="7"/>
      <dgm:spPr/>
    </dgm:pt>
    <dgm:pt modelId="{4F39F6CD-2DDF-5A4C-ADFC-3104EB94B0DF}" type="pres">
      <dgm:prSet presAssocID="{0AF166BC-BDCA-42BD-9A32-5A7951F39252}" presName="connectorText" presStyleLbl="sibTrans1D1" presStyleIdx="6" presStyleCnt="7"/>
      <dgm:spPr/>
    </dgm:pt>
    <dgm:pt modelId="{0F6D6FF7-A321-DD40-8756-C7D2FD848FC2}" type="pres">
      <dgm:prSet presAssocID="{00B5DF5C-9ACD-4CAE-982B-9440D93CDD56}" presName="node" presStyleLbl="node1" presStyleIdx="7" presStyleCnt="8">
        <dgm:presLayoutVars>
          <dgm:bulletEnabled val="1"/>
        </dgm:presLayoutVars>
      </dgm:prSet>
      <dgm:spPr/>
    </dgm:pt>
  </dgm:ptLst>
  <dgm:cxnLst>
    <dgm:cxn modelId="{3F144504-A17A-4A36-9077-6E925E914660}" srcId="{AFA68645-7E63-4EA8-9FBC-1D060880629B}" destId="{3FEA9C9A-BF33-4506-BF62-7D803A851704}" srcOrd="2" destOrd="0" parTransId="{1C6CD27A-9581-4DF8-AFFC-EB4ABC2A4792}" sibTransId="{47E1162A-E523-4E03-92C7-2FB9CAC2FA32}"/>
    <dgm:cxn modelId="{0914A406-6426-6741-8EA2-9B376915C9B1}" type="presOf" srcId="{7CABE3B2-F335-47AC-AA22-F3B7864038CE}" destId="{14CED007-9CDD-5348-ADF4-49F47AFA8440}" srcOrd="0" destOrd="0" presId="urn:microsoft.com/office/officeart/2016/7/layout/RepeatingBendingProcessNew"/>
    <dgm:cxn modelId="{B9CE1308-901F-814E-B8F6-017492544DFF}" type="presOf" srcId="{9BBC79C6-76F2-49EA-80F9-C4ECFA317E99}" destId="{109B8FDE-7B7F-FD4D-B0D5-4FC46744B9C7}" srcOrd="1" destOrd="0" presId="urn:microsoft.com/office/officeart/2016/7/layout/RepeatingBendingProcessNew"/>
    <dgm:cxn modelId="{34CACD10-7C1D-1849-B362-8AA8E769917F}" type="presOf" srcId="{E5612C2C-EC68-4D18-BC7F-CF15B9D7F87F}" destId="{A7D1B445-1166-334E-9E44-727C65CF74AD}" srcOrd="0" destOrd="0" presId="urn:microsoft.com/office/officeart/2016/7/layout/RepeatingBendingProcessNew"/>
    <dgm:cxn modelId="{DC8B0B14-89F1-E741-98C2-C5918F4EC0BB}" type="presOf" srcId="{3A9EC6AF-DA7C-472F-80DE-3A95D975B590}" destId="{1EB25D7C-3210-BA4C-9EFD-D1666CF979E1}" srcOrd="0" destOrd="0" presId="urn:microsoft.com/office/officeart/2016/7/layout/RepeatingBendingProcessNew"/>
    <dgm:cxn modelId="{8F0F022B-0773-46B0-9BB3-B45FD0D81673}" srcId="{AFA68645-7E63-4EA8-9FBC-1D060880629B}" destId="{D76306D6-0981-4C39-90F9-74086479F182}" srcOrd="6" destOrd="0" parTransId="{DFB5E292-7CF9-471F-AF88-48EC0BDF78C9}" sibTransId="{0AF166BC-BDCA-42BD-9A32-5A7951F39252}"/>
    <dgm:cxn modelId="{BD2F7330-58B3-E647-8F97-7D15B8AF47D3}" type="presOf" srcId="{033A95F9-F4A2-4A57-AE7F-0100377DFB47}" destId="{12C5B7FB-151C-6740-BB04-356633F7DFA5}" srcOrd="0" destOrd="0" presId="urn:microsoft.com/office/officeart/2016/7/layout/RepeatingBendingProcessNew"/>
    <dgm:cxn modelId="{F672B932-6B93-FF40-BC7F-620FB933B34C}" type="presOf" srcId="{0AF166BC-BDCA-42BD-9A32-5A7951F39252}" destId="{4F39F6CD-2DDF-5A4C-ADFC-3104EB94B0DF}" srcOrd="1" destOrd="0" presId="urn:microsoft.com/office/officeart/2016/7/layout/RepeatingBendingProcessNew"/>
    <dgm:cxn modelId="{8A19633F-5E4F-2640-A555-E7104EE67C86}" type="presOf" srcId="{3FEA9C9A-BF33-4506-BF62-7D803A851704}" destId="{71ABFE82-150E-5047-A06E-9236786A2E11}" srcOrd="0" destOrd="0" presId="urn:microsoft.com/office/officeart/2016/7/layout/RepeatingBendingProcessNew"/>
    <dgm:cxn modelId="{D3EF5D5E-F68F-BA47-A71F-F218D69F9431}" type="presOf" srcId="{30C3F3E5-5328-4D8B-B3F0-76ED16663FB0}" destId="{E13B133C-01AE-3047-8292-FE83DE26F962}" srcOrd="0" destOrd="0" presId="urn:microsoft.com/office/officeart/2016/7/layout/RepeatingBendingProcessNew"/>
    <dgm:cxn modelId="{E7D5F35F-832E-7F46-9326-7B8E2D72C460}" type="presOf" srcId="{00B5DF5C-9ACD-4CAE-982B-9440D93CDD56}" destId="{0F6D6FF7-A321-DD40-8756-C7D2FD848FC2}" srcOrd="0" destOrd="0" presId="urn:microsoft.com/office/officeart/2016/7/layout/RepeatingBendingProcessNew"/>
    <dgm:cxn modelId="{1A69D653-37EA-44F4-8F70-F52F862863AC}" srcId="{AFA68645-7E63-4EA8-9FBC-1D060880629B}" destId="{30C3F3E5-5328-4D8B-B3F0-76ED16663FB0}" srcOrd="5" destOrd="0" parTransId="{8BFA4D16-50B8-4658-8FB7-C2FDF000C8FC}" sibTransId="{9BBC79C6-76F2-49EA-80F9-C4ECFA317E99}"/>
    <dgm:cxn modelId="{3D6CFD53-3288-4C48-A069-3216D5927CE1}" type="presOf" srcId="{0AF166BC-BDCA-42BD-9A32-5A7951F39252}" destId="{DE5D1B96-52FC-6441-9EFC-49BC879D884C}" srcOrd="0" destOrd="0" presId="urn:microsoft.com/office/officeart/2016/7/layout/RepeatingBendingProcessNew"/>
    <dgm:cxn modelId="{6A82C376-E38D-BF44-A621-3B7B04DA075A}" type="presOf" srcId="{47E1162A-E523-4E03-92C7-2FB9CAC2FA32}" destId="{95126994-1842-7540-902C-470B964A3718}" srcOrd="1" destOrd="0" presId="urn:microsoft.com/office/officeart/2016/7/layout/RepeatingBendingProcessNew"/>
    <dgm:cxn modelId="{DEA49657-199D-FF42-837E-91BFCEF87A6F}" type="presOf" srcId="{BF4BD2DD-D380-4F95-AC04-0F6387B55C0D}" destId="{04DF967A-0FE9-B14C-ABB9-7F06D0B29261}" srcOrd="0" destOrd="0" presId="urn:microsoft.com/office/officeart/2016/7/layout/RepeatingBendingProcessNew"/>
    <dgm:cxn modelId="{5FFE8D7F-484C-6F4C-A2E9-8076D288179F}" type="presOf" srcId="{800E452A-6837-4C06-BCB5-2498A96E2C2C}" destId="{2F8FD09D-F4FB-7046-8095-C504B9A9331F}" srcOrd="0" destOrd="0" presId="urn:microsoft.com/office/officeart/2016/7/layout/RepeatingBendingProcessNew"/>
    <dgm:cxn modelId="{67484E8E-A993-B843-93C4-BE04EACD92F7}" type="presOf" srcId="{524067D6-8924-4687-AAFB-77AF5E6E0E32}" destId="{FBED9A48-5655-A341-AAF6-0B2A16616018}" srcOrd="1" destOrd="0" presId="urn:microsoft.com/office/officeart/2016/7/layout/RepeatingBendingProcessNew"/>
    <dgm:cxn modelId="{C1814599-DE5C-4040-BECC-1A89946E84D8}" type="presOf" srcId="{5AEA2951-4850-4829-B91A-0EB37538A281}" destId="{18DB0FCE-E607-424B-B0F7-5B2C819F90A8}" srcOrd="0" destOrd="0" presId="urn:microsoft.com/office/officeart/2016/7/layout/RepeatingBendingProcessNew"/>
    <dgm:cxn modelId="{B2E84DA0-77F4-2643-854A-B9E456D12071}" type="presOf" srcId="{47E1162A-E523-4E03-92C7-2FB9CAC2FA32}" destId="{F8643D02-644F-E543-8182-C0BE1414A882}" srcOrd="0" destOrd="0" presId="urn:microsoft.com/office/officeart/2016/7/layout/RepeatingBendingProcessNew"/>
    <dgm:cxn modelId="{B1DEBDA8-1863-754D-B62B-44D6B0956798}" type="presOf" srcId="{9BBC79C6-76F2-49EA-80F9-C4ECFA317E99}" destId="{E0351D58-0A2A-0642-9FB4-B14E255DC62A}" srcOrd="0" destOrd="0" presId="urn:microsoft.com/office/officeart/2016/7/layout/RepeatingBendingProcessNew"/>
    <dgm:cxn modelId="{D6DF18AB-E92E-4EE9-BC81-2C96A0B0288A}" srcId="{AFA68645-7E63-4EA8-9FBC-1D060880629B}" destId="{00B5DF5C-9ACD-4CAE-982B-9440D93CDD56}" srcOrd="7" destOrd="0" parTransId="{DE74B852-4E93-4C09-8828-FC60D0040376}" sibTransId="{681843ED-4839-49CE-8FAB-CA33C473BA58}"/>
    <dgm:cxn modelId="{8F0184B4-C973-4593-86A3-2F10519FD72C}" srcId="{AFA68645-7E63-4EA8-9FBC-1D060880629B}" destId="{7CABE3B2-F335-47AC-AA22-F3B7864038CE}" srcOrd="0" destOrd="0" parTransId="{B66C7A68-5E5E-4170-9499-94A64CC11125}" sibTransId="{800E452A-6837-4C06-BCB5-2498A96E2C2C}"/>
    <dgm:cxn modelId="{AF7E3AC0-CE7D-3A4D-B568-F773C0BCA90B}" type="presOf" srcId="{524067D6-8924-4687-AAFB-77AF5E6E0E32}" destId="{63EAACEA-CF53-2D4D-BA85-9234B5A05AE4}" srcOrd="0" destOrd="0" presId="urn:microsoft.com/office/officeart/2016/7/layout/RepeatingBendingProcessNew"/>
    <dgm:cxn modelId="{09EB5FCE-8DF0-4A82-B7DD-23820C8ED158}" srcId="{AFA68645-7E63-4EA8-9FBC-1D060880629B}" destId="{3A9EC6AF-DA7C-472F-80DE-3A95D975B590}" srcOrd="3" destOrd="0" parTransId="{A88A76C6-FF2B-4627-9858-030156E573C3}" sibTransId="{524067D6-8924-4687-AAFB-77AF5E6E0E32}"/>
    <dgm:cxn modelId="{C795A8D5-F1D1-1246-A8E5-3FDF66F711F2}" type="presOf" srcId="{800E452A-6837-4C06-BCB5-2498A96E2C2C}" destId="{258C5C6B-0F4C-6C41-8A19-3A043C94F0EB}" srcOrd="1" destOrd="0" presId="urn:microsoft.com/office/officeart/2016/7/layout/RepeatingBendingProcessNew"/>
    <dgm:cxn modelId="{9EBB5CD6-D0C3-8B4D-996B-32E5FFD01C22}" type="presOf" srcId="{AFA68645-7E63-4EA8-9FBC-1D060880629B}" destId="{C365BA8B-3208-CA4A-B45E-0133A88D7BCE}" srcOrd="0" destOrd="0" presId="urn:microsoft.com/office/officeart/2016/7/layout/RepeatingBendingProcessNew"/>
    <dgm:cxn modelId="{0D0698E6-344A-084B-B3F5-0C48E311F9AC}" type="presOf" srcId="{E5612C2C-EC68-4D18-BC7F-CF15B9D7F87F}" destId="{5F13A242-3859-E249-A37F-5DC765450341}" srcOrd="1" destOrd="0" presId="urn:microsoft.com/office/officeart/2016/7/layout/RepeatingBendingProcessNew"/>
    <dgm:cxn modelId="{D4F412E7-13E1-3B41-AEF1-E10F3A03024C}" type="presOf" srcId="{5AEA2951-4850-4829-B91A-0EB37538A281}" destId="{F55BDDBE-9FA9-4649-BBE3-0CE6FD301B96}" srcOrd="1" destOrd="0" presId="urn:microsoft.com/office/officeart/2016/7/layout/RepeatingBendingProcessNew"/>
    <dgm:cxn modelId="{CF801EE7-D2A6-4B96-933E-4C31927D6D14}" srcId="{AFA68645-7E63-4EA8-9FBC-1D060880629B}" destId="{BF4BD2DD-D380-4F95-AC04-0F6387B55C0D}" srcOrd="1" destOrd="0" parTransId="{B1B37311-5AE8-4D48-8CCD-D07A05344761}" sibTransId="{E5612C2C-EC68-4D18-BC7F-CF15B9D7F87F}"/>
    <dgm:cxn modelId="{2AA681F2-4937-F847-B670-B4D3E5CC3133}" type="presOf" srcId="{D76306D6-0981-4C39-90F9-74086479F182}" destId="{7AC5F6CE-0C95-AE43-9644-55084FFD352F}" srcOrd="0" destOrd="0" presId="urn:microsoft.com/office/officeart/2016/7/layout/RepeatingBendingProcessNew"/>
    <dgm:cxn modelId="{9C99D7F9-5C4D-49F4-80F9-6636BE6D00AA}" srcId="{AFA68645-7E63-4EA8-9FBC-1D060880629B}" destId="{033A95F9-F4A2-4A57-AE7F-0100377DFB47}" srcOrd="4" destOrd="0" parTransId="{64D55AE4-23CF-4F6F-AA53-DE8C569AB066}" sibTransId="{5AEA2951-4850-4829-B91A-0EB37538A281}"/>
    <dgm:cxn modelId="{EB08547A-D82A-AB41-891A-A8DC4BB6B798}" type="presParOf" srcId="{C365BA8B-3208-CA4A-B45E-0133A88D7BCE}" destId="{14CED007-9CDD-5348-ADF4-49F47AFA8440}" srcOrd="0" destOrd="0" presId="urn:microsoft.com/office/officeart/2016/7/layout/RepeatingBendingProcessNew"/>
    <dgm:cxn modelId="{72D983D3-B645-2147-AB21-B3A1A98B7F1B}" type="presParOf" srcId="{C365BA8B-3208-CA4A-B45E-0133A88D7BCE}" destId="{2F8FD09D-F4FB-7046-8095-C504B9A9331F}" srcOrd="1" destOrd="0" presId="urn:microsoft.com/office/officeart/2016/7/layout/RepeatingBendingProcessNew"/>
    <dgm:cxn modelId="{C0FBF4A0-5F19-6C4E-B750-7AD7FF0133D0}" type="presParOf" srcId="{2F8FD09D-F4FB-7046-8095-C504B9A9331F}" destId="{258C5C6B-0F4C-6C41-8A19-3A043C94F0EB}" srcOrd="0" destOrd="0" presId="urn:microsoft.com/office/officeart/2016/7/layout/RepeatingBendingProcessNew"/>
    <dgm:cxn modelId="{B772BD12-D5E2-9E4B-8580-480F8052E0C7}" type="presParOf" srcId="{C365BA8B-3208-CA4A-B45E-0133A88D7BCE}" destId="{04DF967A-0FE9-B14C-ABB9-7F06D0B29261}" srcOrd="2" destOrd="0" presId="urn:microsoft.com/office/officeart/2016/7/layout/RepeatingBendingProcessNew"/>
    <dgm:cxn modelId="{EC5CEF9F-A033-FA42-9A89-FD7A629B2A9F}" type="presParOf" srcId="{C365BA8B-3208-CA4A-B45E-0133A88D7BCE}" destId="{A7D1B445-1166-334E-9E44-727C65CF74AD}" srcOrd="3" destOrd="0" presId="urn:microsoft.com/office/officeart/2016/7/layout/RepeatingBendingProcessNew"/>
    <dgm:cxn modelId="{53A63635-D817-EF4B-86C8-D6B20FE1E81E}" type="presParOf" srcId="{A7D1B445-1166-334E-9E44-727C65CF74AD}" destId="{5F13A242-3859-E249-A37F-5DC765450341}" srcOrd="0" destOrd="0" presId="urn:microsoft.com/office/officeart/2016/7/layout/RepeatingBendingProcessNew"/>
    <dgm:cxn modelId="{68932228-C84E-A74D-A9D5-9AF70485D538}" type="presParOf" srcId="{C365BA8B-3208-CA4A-B45E-0133A88D7BCE}" destId="{71ABFE82-150E-5047-A06E-9236786A2E11}" srcOrd="4" destOrd="0" presId="urn:microsoft.com/office/officeart/2016/7/layout/RepeatingBendingProcessNew"/>
    <dgm:cxn modelId="{556EB487-8D0C-2248-AA72-A292A1C9E3DA}" type="presParOf" srcId="{C365BA8B-3208-CA4A-B45E-0133A88D7BCE}" destId="{F8643D02-644F-E543-8182-C0BE1414A882}" srcOrd="5" destOrd="0" presId="urn:microsoft.com/office/officeart/2016/7/layout/RepeatingBendingProcessNew"/>
    <dgm:cxn modelId="{0490F776-695A-8045-AE1E-1810828B1A5F}" type="presParOf" srcId="{F8643D02-644F-E543-8182-C0BE1414A882}" destId="{95126994-1842-7540-902C-470B964A3718}" srcOrd="0" destOrd="0" presId="urn:microsoft.com/office/officeart/2016/7/layout/RepeatingBendingProcessNew"/>
    <dgm:cxn modelId="{35F83845-6E9D-3C49-88EE-32C8049C4E3F}" type="presParOf" srcId="{C365BA8B-3208-CA4A-B45E-0133A88D7BCE}" destId="{1EB25D7C-3210-BA4C-9EFD-D1666CF979E1}" srcOrd="6" destOrd="0" presId="urn:microsoft.com/office/officeart/2016/7/layout/RepeatingBendingProcessNew"/>
    <dgm:cxn modelId="{12C248AB-7A7E-7A41-853F-0F91DA3DBCD5}" type="presParOf" srcId="{C365BA8B-3208-CA4A-B45E-0133A88D7BCE}" destId="{63EAACEA-CF53-2D4D-BA85-9234B5A05AE4}" srcOrd="7" destOrd="0" presId="urn:microsoft.com/office/officeart/2016/7/layout/RepeatingBendingProcessNew"/>
    <dgm:cxn modelId="{D78E0C07-6B3E-AF49-BF4F-CA16817EAC7D}" type="presParOf" srcId="{63EAACEA-CF53-2D4D-BA85-9234B5A05AE4}" destId="{FBED9A48-5655-A341-AAF6-0B2A16616018}" srcOrd="0" destOrd="0" presId="urn:microsoft.com/office/officeart/2016/7/layout/RepeatingBendingProcessNew"/>
    <dgm:cxn modelId="{7079F6F8-0350-2144-B9DC-5827BE698674}" type="presParOf" srcId="{C365BA8B-3208-CA4A-B45E-0133A88D7BCE}" destId="{12C5B7FB-151C-6740-BB04-356633F7DFA5}" srcOrd="8" destOrd="0" presId="urn:microsoft.com/office/officeart/2016/7/layout/RepeatingBendingProcessNew"/>
    <dgm:cxn modelId="{F7B51842-8BBC-AD4B-8FB3-2FE00C1ED19F}" type="presParOf" srcId="{C365BA8B-3208-CA4A-B45E-0133A88D7BCE}" destId="{18DB0FCE-E607-424B-B0F7-5B2C819F90A8}" srcOrd="9" destOrd="0" presId="urn:microsoft.com/office/officeart/2016/7/layout/RepeatingBendingProcessNew"/>
    <dgm:cxn modelId="{E75D7EF8-79CC-2E4F-97CA-70ACB805505E}" type="presParOf" srcId="{18DB0FCE-E607-424B-B0F7-5B2C819F90A8}" destId="{F55BDDBE-9FA9-4649-BBE3-0CE6FD301B96}" srcOrd="0" destOrd="0" presId="urn:microsoft.com/office/officeart/2016/7/layout/RepeatingBendingProcessNew"/>
    <dgm:cxn modelId="{8143DF06-4F92-464B-B624-330B66ED90F2}" type="presParOf" srcId="{C365BA8B-3208-CA4A-B45E-0133A88D7BCE}" destId="{E13B133C-01AE-3047-8292-FE83DE26F962}" srcOrd="10" destOrd="0" presId="urn:microsoft.com/office/officeart/2016/7/layout/RepeatingBendingProcessNew"/>
    <dgm:cxn modelId="{778B83C9-D47F-3147-B9E7-6BE7EF84CD25}" type="presParOf" srcId="{C365BA8B-3208-CA4A-B45E-0133A88D7BCE}" destId="{E0351D58-0A2A-0642-9FB4-B14E255DC62A}" srcOrd="11" destOrd="0" presId="urn:microsoft.com/office/officeart/2016/7/layout/RepeatingBendingProcessNew"/>
    <dgm:cxn modelId="{C5865CB6-C79F-924E-854A-0EE93191C8A5}" type="presParOf" srcId="{E0351D58-0A2A-0642-9FB4-B14E255DC62A}" destId="{109B8FDE-7B7F-FD4D-B0D5-4FC46744B9C7}" srcOrd="0" destOrd="0" presId="urn:microsoft.com/office/officeart/2016/7/layout/RepeatingBendingProcessNew"/>
    <dgm:cxn modelId="{CC8A9652-BF73-B94D-A3E4-7D32AA40EB37}" type="presParOf" srcId="{C365BA8B-3208-CA4A-B45E-0133A88D7BCE}" destId="{7AC5F6CE-0C95-AE43-9644-55084FFD352F}" srcOrd="12" destOrd="0" presId="urn:microsoft.com/office/officeart/2016/7/layout/RepeatingBendingProcessNew"/>
    <dgm:cxn modelId="{10D25F09-487E-6647-8CF8-E144766230B5}" type="presParOf" srcId="{C365BA8B-3208-CA4A-B45E-0133A88D7BCE}" destId="{DE5D1B96-52FC-6441-9EFC-49BC879D884C}" srcOrd="13" destOrd="0" presId="urn:microsoft.com/office/officeart/2016/7/layout/RepeatingBendingProcessNew"/>
    <dgm:cxn modelId="{C0C0312C-E684-484A-B622-BC426BEFF236}" type="presParOf" srcId="{DE5D1B96-52FC-6441-9EFC-49BC879D884C}" destId="{4F39F6CD-2DDF-5A4C-ADFC-3104EB94B0DF}" srcOrd="0" destOrd="0" presId="urn:microsoft.com/office/officeart/2016/7/layout/RepeatingBendingProcessNew"/>
    <dgm:cxn modelId="{6D953BC0-CC78-5F45-A264-14CFCC4F580D}" type="presParOf" srcId="{C365BA8B-3208-CA4A-B45E-0133A88D7BCE}" destId="{0F6D6FF7-A321-DD40-8756-C7D2FD848FC2}"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9BE74-32A3-B24C-9EA5-A104673FE133}">
      <dsp:nvSpPr>
        <dsp:cNvPr id="0" name=""/>
        <dsp:cNvSpPr/>
      </dsp:nvSpPr>
      <dsp:spPr>
        <a:xfrm>
          <a:off x="0" y="5183"/>
          <a:ext cx="5913437" cy="8424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Opening Discussion</a:t>
          </a:r>
        </a:p>
      </dsp:txBody>
      <dsp:txXfrm>
        <a:off x="41123" y="46306"/>
        <a:ext cx="5831191" cy="760154"/>
      </dsp:txXfrm>
    </dsp:sp>
    <dsp:sp modelId="{B70BAB6A-5380-0644-9B55-83A17E2C0064}">
      <dsp:nvSpPr>
        <dsp:cNvPr id="0" name=""/>
        <dsp:cNvSpPr/>
      </dsp:nvSpPr>
      <dsp:spPr>
        <a:xfrm>
          <a:off x="0" y="951263"/>
          <a:ext cx="5913437" cy="842400"/>
        </a:xfrm>
        <a:prstGeom prst="roundRect">
          <a:avLst/>
        </a:prstGeom>
        <a:gradFill rotWithShape="0">
          <a:gsLst>
            <a:gs pos="0">
              <a:schemeClr val="accent2">
                <a:hueOff val="-848244"/>
                <a:satOff val="2796"/>
                <a:lumOff val="2990"/>
                <a:alphaOff val="0"/>
                <a:tint val="98000"/>
                <a:satMod val="110000"/>
                <a:lumMod val="104000"/>
              </a:schemeClr>
            </a:gs>
            <a:gs pos="69000">
              <a:schemeClr val="accent2">
                <a:hueOff val="-848244"/>
                <a:satOff val="2796"/>
                <a:lumOff val="2990"/>
                <a:alphaOff val="0"/>
                <a:shade val="88000"/>
                <a:satMod val="130000"/>
                <a:lumMod val="92000"/>
              </a:schemeClr>
            </a:gs>
            <a:gs pos="100000">
              <a:schemeClr val="accent2">
                <a:hueOff val="-848244"/>
                <a:satOff val="2796"/>
                <a:lumOff val="299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Science</a:t>
          </a:r>
        </a:p>
      </dsp:txBody>
      <dsp:txXfrm>
        <a:off x="41123" y="992386"/>
        <a:ext cx="5831191" cy="760154"/>
      </dsp:txXfrm>
    </dsp:sp>
    <dsp:sp modelId="{C7805AEA-770F-B241-8AE4-8ACC8492383E}">
      <dsp:nvSpPr>
        <dsp:cNvPr id="0" name=""/>
        <dsp:cNvSpPr/>
      </dsp:nvSpPr>
      <dsp:spPr>
        <a:xfrm>
          <a:off x="0" y="1897343"/>
          <a:ext cx="5913437" cy="84240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Application &amp; Discussion</a:t>
          </a:r>
        </a:p>
      </dsp:txBody>
      <dsp:txXfrm>
        <a:off x="41123" y="1938466"/>
        <a:ext cx="5831191" cy="760154"/>
      </dsp:txXfrm>
    </dsp:sp>
    <dsp:sp modelId="{8EEE0761-4EAF-9A49-AC1B-3E40417A3907}">
      <dsp:nvSpPr>
        <dsp:cNvPr id="0" name=""/>
        <dsp:cNvSpPr/>
      </dsp:nvSpPr>
      <dsp:spPr>
        <a:xfrm>
          <a:off x="0" y="2843423"/>
          <a:ext cx="5913437" cy="842400"/>
        </a:xfrm>
        <a:prstGeom prst="roundRect">
          <a:avLst/>
        </a:prstGeom>
        <a:gradFill rotWithShape="0">
          <a:gsLst>
            <a:gs pos="0">
              <a:schemeClr val="accent2">
                <a:hueOff val="-2544732"/>
                <a:satOff val="8389"/>
                <a:lumOff val="8971"/>
                <a:alphaOff val="0"/>
                <a:tint val="98000"/>
                <a:satMod val="110000"/>
                <a:lumMod val="104000"/>
              </a:schemeClr>
            </a:gs>
            <a:gs pos="69000">
              <a:schemeClr val="accent2">
                <a:hueOff val="-2544732"/>
                <a:satOff val="8389"/>
                <a:lumOff val="8971"/>
                <a:alphaOff val="0"/>
                <a:shade val="88000"/>
                <a:satMod val="130000"/>
                <a:lumMod val="92000"/>
              </a:schemeClr>
            </a:gs>
            <a:gs pos="100000">
              <a:schemeClr val="accent2">
                <a:hueOff val="-2544732"/>
                <a:satOff val="8389"/>
                <a:lumOff val="897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Conclusion</a:t>
          </a:r>
        </a:p>
      </dsp:txBody>
      <dsp:txXfrm>
        <a:off x="41123" y="2884546"/>
        <a:ext cx="5831191" cy="760154"/>
      </dsp:txXfrm>
    </dsp:sp>
    <dsp:sp modelId="{CF240048-BDD1-1D42-B767-C84EBFD680D7}">
      <dsp:nvSpPr>
        <dsp:cNvPr id="0" name=""/>
        <dsp:cNvSpPr/>
      </dsp:nvSpPr>
      <dsp:spPr>
        <a:xfrm>
          <a:off x="0" y="3789504"/>
          <a:ext cx="5913437" cy="8424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Questions</a:t>
          </a:r>
        </a:p>
      </dsp:txBody>
      <dsp:txXfrm>
        <a:off x="41123" y="3830627"/>
        <a:ext cx="5831191"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0F02C-0B5B-CD43-B67D-C3C2DBB57076}">
      <dsp:nvSpPr>
        <dsp:cNvPr id="0" name=""/>
        <dsp:cNvSpPr/>
      </dsp:nvSpPr>
      <dsp:spPr>
        <a:xfrm>
          <a:off x="2813" y="211273"/>
          <a:ext cx="2232266" cy="133936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-Increased sensitivity to sound localization (i.e sound placement/pan)</a:t>
          </a:r>
        </a:p>
      </dsp:txBody>
      <dsp:txXfrm>
        <a:off x="2813" y="211273"/>
        <a:ext cx="2232266" cy="1339360"/>
      </dsp:txXfrm>
    </dsp:sp>
    <dsp:sp modelId="{6A6B3D3D-AB5B-864D-8119-7897F8446122}">
      <dsp:nvSpPr>
        <dsp:cNvPr id="0" name=""/>
        <dsp:cNvSpPr/>
      </dsp:nvSpPr>
      <dsp:spPr>
        <a:xfrm>
          <a:off x="2458307" y="211273"/>
          <a:ext cx="2232266" cy="133936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Higher Hearing Threshold than women by 6-8db </a:t>
          </a:r>
        </a:p>
      </dsp:txBody>
      <dsp:txXfrm>
        <a:off x="2458307" y="211273"/>
        <a:ext cx="2232266" cy="1339360"/>
      </dsp:txXfrm>
    </dsp:sp>
    <dsp:sp modelId="{C845116B-AEBE-7D4A-82DC-4DCA4058A6D8}">
      <dsp:nvSpPr>
        <dsp:cNvPr id="0" name=""/>
        <dsp:cNvSpPr/>
      </dsp:nvSpPr>
      <dsp:spPr>
        <a:xfrm>
          <a:off x="4913800" y="211273"/>
          <a:ext cx="2232266" cy="133936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More sensitive to low end/ below 1k/2k</a:t>
          </a:r>
        </a:p>
      </dsp:txBody>
      <dsp:txXfrm>
        <a:off x="4913800" y="211273"/>
        <a:ext cx="2232266" cy="1339360"/>
      </dsp:txXfrm>
    </dsp:sp>
    <dsp:sp modelId="{2D019204-6A3A-9B40-A96B-CE855C171B78}">
      <dsp:nvSpPr>
        <dsp:cNvPr id="0" name=""/>
        <dsp:cNvSpPr/>
      </dsp:nvSpPr>
      <dsp:spPr>
        <a:xfrm>
          <a:off x="7369294" y="211273"/>
          <a:ext cx="2232266" cy="133936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Less sensitive to high end with a steeper dip at 4k</a:t>
          </a:r>
        </a:p>
      </dsp:txBody>
      <dsp:txXfrm>
        <a:off x="7369294" y="211273"/>
        <a:ext cx="2232266" cy="1339360"/>
      </dsp:txXfrm>
    </dsp:sp>
    <dsp:sp modelId="{4057CB18-3D44-4E4C-96BD-C369381B67CC}">
      <dsp:nvSpPr>
        <dsp:cNvPr id="0" name=""/>
        <dsp:cNvSpPr/>
      </dsp:nvSpPr>
      <dsp:spPr>
        <a:xfrm>
          <a:off x="1230560" y="1773860"/>
          <a:ext cx="2232266" cy="133936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Able to tolerate more background noise before distraction</a:t>
          </a:r>
        </a:p>
      </dsp:txBody>
      <dsp:txXfrm>
        <a:off x="1230560" y="1773860"/>
        <a:ext cx="2232266" cy="1339360"/>
      </dsp:txXfrm>
    </dsp:sp>
    <dsp:sp modelId="{84CAA9EF-5A9B-7A4C-B36B-FF638569010B}">
      <dsp:nvSpPr>
        <dsp:cNvPr id="0" name=""/>
        <dsp:cNvSpPr/>
      </dsp:nvSpPr>
      <dsp:spPr>
        <a:xfrm>
          <a:off x="3686054" y="1773860"/>
          <a:ext cx="2232266" cy="133936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Better able to anticipate the arrival of an object based on sound </a:t>
          </a:r>
        </a:p>
      </dsp:txBody>
      <dsp:txXfrm>
        <a:off x="3686054" y="1773860"/>
        <a:ext cx="2232266" cy="1339360"/>
      </dsp:txXfrm>
    </dsp:sp>
    <dsp:sp modelId="{127A0838-4C6F-8648-A418-CA7793E855CF}">
      <dsp:nvSpPr>
        <dsp:cNvPr id="0" name=""/>
        <dsp:cNvSpPr/>
      </dsp:nvSpPr>
      <dsp:spPr>
        <a:xfrm>
          <a:off x="6141547" y="1773860"/>
          <a:ext cx="2232266" cy="133936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Loses hearing much more quickly than women</a:t>
          </a:r>
        </a:p>
      </dsp:txBody>
      <dsp:txXfrm>
        <a:off x="6141547" y="1773860"/>
        <a:ext cx="2232266" cy="1339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D09D-F4FB-7046-8095-C504B9A9331F}">
      <dsp:nvSpPr>
        <dsp:cNvPr id="0" name=""/>
        <dsp:cNvSpPr/>
      </dsp:nvSpPr>
      <dsp:spPr>
        <a:xfrm>
          <a:off x="2047137" y="767011"/>
          <a:ext cx="440216" cy="91440"/>
        </a:xfrm>
        <a:custGeom>
          <a:avLst/>
          <a:gdLst/>
          <a:ahLst/>
          <a:cxnLst/>
          <a:rect l="0" t="0" r="0" b="0"/>
          <a:pathLst>
            <a:path>
              <a:moveTo>
                <a:pt x="0" y="45720"/>
              </a:moveTo>
              <a:lnTo>
                <a:pt x="44021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474" y="810377"/>
        <a:ext cx="23540" cy="4708"/>
      </dsp:txXfrm>
    </dsp:sp>
    <dsp:sp modelId="{14CED007-9CDD-5348-ADF4-49F47AFA8440}">
      <dsp:nvSpPr>
        <dsp:cNvPr id="0" name=""/>
        <dsp:cNvSpPr/>
      </dsp:nvSpPr>
      <dsp:spPr>
        <a:xfrm>
          <a:off x="1911" y="198623"/>
          <a:ext cx="2047026" cy="122821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Increased overall sensitivity to sound</a:t>
          </a:r>
        </a:p>
      </dsp:txBody>
      <dsp:txXfrm>
        <a:off x="1911" y="198623"/>
        <a:ext cx="2047026" cy="1228215"/>
      </dsp:txXfrm>
    </dsp:sp>
    <dsp:sp modelId="{A7D1B445-1166-334E-9E44-727C65CF74AD}">
      <dsp:nvSpPr>
        <dsp:cNvPr id="0" name=""/>
        <dsp:cNvSpPr/>
      </dsp:nvSpPr>
      <dsp:spPr>
        <a:xfrm>
          <a:off x="4564979" y="767011"/>
          <a:ext cx="440216" cy="91440"/>
        </a:xfrm>
        <a:custGeom>
          <a:avLst/>
          <a:gdLst/>
          <a:ahLst/>
          <a:cxnLst/>
          <a:rect l="0" t="0" r="0" b="0"/>
          <a:pathLst>
            <a:path>
              <a:moveTo>
                <a:pt x="0" y="45720"/>
              </a:moveTo>
              <a:lnTo>
                <a:pt x="44021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3317" y="810377"/>
        <a:ext cx="23540" cy="4708"/>
      </dsp:txXfrm>
    </dsp:sp>
    <dsp:sp modelId="{04DF967A-0FE9-B14C-ABB9-7F06D0B29261}">
      <dsp:nvSpPr>
        <dsp:cNvPr id="0" name=""/>
        <dsp:cNvSpPr/>
      </dsp:nvSpPr>
      <dsp:spPr>
        <a:xfrm>
          <a:off x="2519753" y="198623"/>
          <a:ext cx="2047026" cy="122821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6-8db lower hearing threshold than men</a:t>
          </a:r>
        </a:p>
      </dsp:txBody>
      <dsp:txXfrm>
        <a:off x="2519753" y="198623"/>
        <a:ext cx="2047026" cy="1228215"/>
      </dsp:txXfrm>
    </dsp:sp>
    <dsp:sp modelId="{F8643D02-644F-E543-8182-C0BE1414A882}">
      <dsp:nvSpPr>
        <dsp:cNvPr id="0" name=""/>
        <dsp:cNvSpPr/>
      </dsp:nvSpPr>
      <dsp:spPr>
        <a:xfrm>
          <a:off x="7082821" y="767011"/>
          <a:ext cx="440216" cy="91440"/>
        </a:xfrm>
        <a:custGeom>
          <a:avLst/>
          <a:gdLst/>
          <a:ahLst/>
          <a:cxnLst/>
          <a:rect l="0" t="0" r="0" b="0"/>
          <a:pathLst>
            <a:path>
              <a:moveTo>
                <a:pt x="0" y="45720"/>
              </a:moveTo>
              <a:lnTo>
                <a:pt x="440216"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1159" y="810377"/>
        <a:ext cx="23540" cy="4708"/>
      </dsp:txXfrm>
    </dsp:sp>
    <dsp:sp modelId="{71ABFE82-150E-5047-A06E-9236786A2E11}">
      <dsp:nvSpPr>
        <dsp:cNvPr id="0" name=""/>
        <dsp:cNvSpPr/>
      </dsp:nvSpPr>
      <dsp:spPr>
        <a:xfrm>
          <a:off x="5037595" y="198623"/>
          <a:ext cx="2047026" cy="122821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More sensitive to high frequencies, above 1k/2k</a:t>
          </a:r>
        </a:p>
      </dsp:txBody>
      <dsp:txXfrm>
        <a:off x="5037595" y="198623"/>
        <a:ext cx="2047026" cy="1228215"/>
      </dsp:txXfrm>
    </dsp:sp>
    <dsp:sp modelId="{63EAACEA-CF53-2D4D-BA85-9234B5A05AE4}">
      <dsp:nvSpPr>
        <dsp:cNvPr id="0" name=""/>
        <dsp:cNvSpPr/>
      </dsp:nvSpPr>
      <dsp:spPr>
        <a:xfrm>
          <a:off x="1025424" y="1425038"/>
          <a:ext cx="7553526" cy="440216"/>
        </a:xfrm>
        <a:custGeom>
          <a:avLst/>
          <a:gdLst/>
          <a:ahLst/>
          <a:cxnLst/>
          <a:rect l="0" t="0" r="0" b="0"/>
          <a:pathLst>
            <a:path>
              <a:moveTo>
                <a:pt x="7553526" y="0"/>
              </a:moveTo>
              <a:lnTo>
                <a:pt x="7553526" y="237208"/>
              </a:lnTo>
              <a:lnTo>
                <a:pt x="0" y="237208"/>
              </a:lnTo>
              <a:lnTo>
                <a:pt x="0" y="440216"/>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2982" y="1642792"/>
        <a:ext cx="378409" cy="4708"/>
      </dsp:txXfrm>
    </dsp:sp>
    <dsp:sp modelId="{1EB25D7C-3210-BA4C-9EFD-D1666CF979E1}">
      <dsp:nvSpPr>
        <dsp:cNvPr id="0" name=""/>
        <dsp:cNvSpPr/>
      </dsp:nvSpPr>
      <dsp:spPr>
        <a:xfrm>
          <a:off x="7555437" y="198623"/>
          <a:ext cx="2047026" cy="122821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Less sensitive to lower frequencies, particularly 1k/2k</a:t>
          </a:r>
        </a:p>
      </dsp:txBody>
      <dsp:txXfrm>
        <a:off x="7555437" y="198623"/>
        <a:ext cx="2047026" cy="1228215"/>
      </dsp:txXfrm>
    </dsp:sp>
    <dsp:sp modelId="{18DB0FCE-E607-424B-B0F7-5B2C819F90A8}">
      <dsp:nvSpPr>
        <dsp:cNvPr id="0" name=""/>
        <dsp:cNvSpPr/>
      </dsp:nvSpPr>
      <dsp:spPr>
        <a:xfrm>
          <a:off x="2047137" y="2466042"/>
          <a:ext cx="440216" cy="91440"/>
        </a:xfrm>
        <a:custGeom>
          <a:avLst/>
          <a:gdLst/>
          <a:ahLst/>
          <a:cxnLst/>
          <a:rect l="0" t="0" r="0" b="0"/>
          <a:pathLst>
            <a:path>
              <a:moveTo>
                <a:pt x="0" y="45720"/>
              </a:moveTo>
              <a:lnTo>
                <a:pt x="440216"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474" y="2509408"/>
        <a:ext cx="23540" cy="4708"/>
      </dsp:txXfrm>
    </dsp:sp>
    <dsp:sp modelId="{12C5B7FB-151C-6740-BB04-356633F7DFA5}">
      <dsp:nvSpPr>
        <dsp:cNvPr id="0" name=""/>
        <dsp:cNvSpPr/>
      </dsp:nvSpPr>
      <dsp:spPr>
        <a:xfrm>
          <a:off x="1911" y="1897655"/>
          <a:ext cx="2047026" cy="122821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Able to process audio information more quickly</a:t>
          </a:r>
        </a:p>
      </dsp:txBody>
      <dsp:txXfrm>
        <a:off x="1911" y="1897655"/>
        <a:ext cx="2047026" cy="1228215"/>
      </dsp:txXfrm>
    </dsp:sp>
    <dsp:sp modelId="{E0351D58-0A2A-0642-9FB4-B14E255DC62A}">
      <dsp:nvSpPr>
        <dsp:cNvPr id="0" name=""/>
        <dsp:cNvSpPr/>
      </dsp:nvSpPr>
      <dsp:spPr>
        <a:xfrm>
          <a:off x="4564979" y="2466042"/>
          <a:ext cx="440216" cy="91440"/>
        </a:xfrm>
        <a:custGeom>
          <a:avLst/>
          <a:gdLst/>
          <a:ahLst/>
          <a:cxnLst/>
          <a:rect l="0" t="0" r="0" b="0"/>
          <a:pathLst>
            <a:path>
              <a:moveTo>
                <a:pt x="0" y="45720"/>
              </a:moveTo>
              <a:lnTo>
                <a:pt x="44021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3317" y="2509408"/>
        <a:ext cx="23540" cy="4708"/>
      </dsp:txXfrm>
    </dsp:sp>
    <dsp:sp modelId="{E13B133C-01AE-3047-8292-FE83DE26F962}">
      <dsp:nvSpPr>
        <dsp:cNvPr id="0" name=""/>
        <dsp:cNvSpPr/>
      </dsp:nvSpPr>
      <dsp:spPr>
        <a:xfrm>
          <a:off x="2519753" y="1897655"/>
          <a:ext cx="2047026" cy="122821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Loses hearing significantly slower than males</a:t>
          </a:r>
        </a:p>
      </dsp:txBody>
      <dsp:txXfrm>
        <a:off x="2519753" y="1897655"/>
        <a:ext cx="2047026" cy="1228215"/>
      </dsp:txXfrm>
    </dsp:sp>
    <dsp:sp modelId="{DE5D1B96-52FC-6441-9EFC-49BC879D884C}">
      <dsp:nvSpPr>
        <dsp:cNvPr id="0" name=""/>
        <dsp:cNvSpPr/>
      </dsp:nvSpPr>
      <dsp:spPr>
        <a:xfrm>
          <a:off x="7082821" y="2466042"/>
          <a:ext cx="440216" cy="91440"/>
        </a:xfrm>
        <a:custGeom>
          <a:avLst/>
          <a:gdLst/>
          <a:ahLst/>
          <a:cxnLst/>
          <a:rect l="0" t="0" r="0" b="0"/>
          <a:pathLst>
            <a:path>
              <a:moveTo>
                <a:pt x="0" y="45720"/>
              </a:moveTo>
              <a:lnTo>
                <a:pt x="44021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1159" y="2509408"/>
        <a:ext cx="23540" cy="4708"/>
      </dsp:txXfrm>
    </dsp:sp>
    <dsp:sp modelId="{7AC5F6CE-0C95-AE43-9644-55084FFD352F}">
      <dsp:nvSpPr>
        <dsp:cNvPr id="0" name=""/>
        <dsp:cNvSpPr/>
      </dsp:nvSpPr>
      <dsp:spPr>
        <a:xfrm>
          <a:off x="5037595" y="1897655"/>
          <a:ext cx="2047026" cy="122821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Is distracted by background noise at 6-8db lower than a man</a:t>
          </a:r>
        </a:p>
      </dsp:txBody>
      <dsp:txXfrm>
        <a:off x="5037595" y="1897655"/>
        <a:ext cx="2047026" cy="1228215"/>
      </dsp:txXfrm>
    </dsp:sp>
    <dsp:sp modelId="{0F6D6FF7-A321-DD40-8756-C7D2FD848FC2}">
      <dsp:nvSpPr>
        <dsp:cNvPr id="0" name=""/>
        <dsp:cNvSpPr/>
      </dsp:nvSpPr>
      <dsp:spPr>
        <a:xfrm>
          <a:off x="7555437" y="1897655"/>
          <a:ext cx="2047026" cy="122821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306" tIns="105289" rIns="100306" bIns="105289" numCol="1" spcCol="1270" anchor="ctr" anchorCtr="0">
          <a:noAutofit/>
        </a:bodyPr>
        <a:lstStyle/>
        <a:p>
          <a:pPr marL="0" lvl="0" indent="0" algn="ctr" defTabSz="844550">
            <a:lnSpc>
              <a:spcPct val="90000"/>
            </a:lnSpc>
            <a:spcBef>
              <a:spcPct val="0"/>
            </a:spcBef>
            <a:spcAft>
              <a:spcPct val="35000"/>
            </a:spcAft>
            <a:buNone/>
          </a:pPr>
          <a:r>
            <a:rPr lang="en-US" sz="1900" kern="1200"/>
            <a:t>Estrogen allows different audio processing, faster ABR </a:t>
          </a:r>
        </a:p>
      </dsp:txBody>
      <dsp:txXfrm>
        <a:off x="7555437" y="1897655"/>
        <a:ext cx="2047026" cy="12282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6285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urnals.plos.org/plosone/article?id=10.1371/journal.pone.015078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16285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70812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200394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Brodmann area (BA) 41 – PAC- </a:t>
            </a:r>
            <a:r>
              <a:rPr lang="en-US" sz="1200" kern="1200" dirty="0" err="1">
                <a:solidFill>
                  <a:schemeClr val="tx1"/>
                </a:solidFill>
                <a:effectLst/>
                <a:latin typeface="+mn-lt"/>
                <a:ea typeface="+mn-ea"/>
                <a:cs typeface="+mn-cs"/>
              </a:rPr>
              <a:t>Lateralities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indicates that males have a much larger activation in the PAC during music than during noise. The PAC was more activated by music than by noise in both men and women. But this difference between the two stimuli was significantly higher in men than in women. On the other hand, a sex difference was detected in the processing of noise, because females activated their PAC significantly more than males.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Lateral Processing: </a:t>
            </a:r>
            <a:r>
              <a:rPr lang="en-US" sz="1200" kern="1200" dirty="0">
                <a:solidFill>
                  <a:schemeClr val="tx1"/>
                </a:solidFill>
                <a:effectLst/>
                <a:latin typeface="+mn-lt"/>
                <a:ea typeface="+mn-ea"/>
                <a:cs typeface="+mn-cs"/>
              </a:rPr>
              <a:t>Namely, differences in attention result in a different deactivation of the right prefrontal cortex, which in turn modulates the activation of the PAC and thus explains the sex differences found in the activation of the PAC.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OAE’s are sounds of cochlear origin, which can be recorded by a microphone fitted into the ear canal. They are caused by the motion of the cochlea's sensory hair cells as they energetically respond to auditory stimulation. OAEs are faint sounds that originate within the cochlea and are recorded in the ear canal.</a:t>
            </a:r>
            <a:r>
              <a:rPr lang="en-US" sz="1200" b="0" i="0" u="none" strike="noStrike" kern="1200" baseline="30000" dirty="0">
                <a:solidFill>
                  <a:schemeClr val="tx1"/>
                </a:solidFill>
                <a:effectLst/>
                <a:latin typeface="+mn-lt"/>
                <a:ea typeface="+mn-ea"/>
                <a:cs typeface="+mn-cs"/>
              </a:rPr>
              <a:t>[45]</a:t>
            </a:r>
            <a:r>
              <a:rPr lang="en-US" sz="1200" b="0" i="0" u="none" strike="noStrike" kern="1200" dirty="0">
                <a:solidFill>
                  <a:schemeClr val="tx1"/>
                </a:solidFill>
                <a:effectLst/>
                <a:latin typeface="+mn-lt"/>
                <a:ea typeface="+mn-ea"/>
                <a:cs typeface="+mn-cs"/>
              </a:rPr>
              <a:t> OAEs are a by-product of the active processes in the cochlea, which are necessary for hearing. Measurement of OAEs has added a new dimension to clinical audiometry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turns out that estrogen plays a dual role," says </a:t>
            </a:r>
            <a:r>
              <a:rPr lang="en-US" sz="1200" b="0" i="0" u="none" strike="noStrike" kern="1200" dirty="0" err="1">
                <a:solidFill>
                  <a:schemeClr val="tx1"/>
                </a:solidFill>
                <a:effectLst/>
                <a:latin typeface="+mn-lt"/>
                <a:ea typeface="+mn-ea"/>
                <a:cs typeface="+mn-cs"/>
              </a:rPr>
              <a:t>Pinaud</a:t>
            </a:r>
            <a:r>
              <a:rPr lang="en-US" sz="1200" b="0" i="0" u="none" strike="noStrike" kern="1200" dirty="0">
                <a:solidFill>
                  <a:schemeClr val="tx1"/>
                </a:solidFill>
                <a:effectLst/>
                <a:latin typeface="+mn-lt"/>
                <a:ea typeface="+mn-ea"/>
                <a:cs typeface="+mn-cs"/>
              </a:rPr>
              <a:t>. "It modulates the gain of auditory neurons instantaneously, and it initiates cellular processes that activate genes that are involved in learning and memory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Sound impulses travel the auditory pathway faster in women. Numerous studies have established that latencies of the various ABR waves, particularly wave V, are consistently shorter in women.</a:t>
            </a:r>
            <a:r>
              <a:rPr lang="en-US" sz="1200" b="0" i="0" u="none" strike="noStrike" kern="1200" baseline="30000" dirty="0">
                <a:solidFill>
                  <a:schemeClr val="tx1"/>
                </a:solidFill>
                <a:effectLst/>
                <a:latin typeface="+mn-lt"/>
                <a:ea typeface="+mn-ea"/>
                <a:cs typeface="+mn-cs"/>
              </a:rPr>
              <a:t>[32,36,37,38,39,40]</a:t>
            </a:r>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11356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Elliott (1971) reported similar findings in </a:t>
            </a:r>
            <a:endParaRPr lang="en-US" dirty="0"/>
          </a:p>
          <a:p>
            <a:r>
              <a:rPr lang="en-US" sz="1200" kern="1200" dirty="0">
                <a:solidFill>
                  <a:schemeClr val="tx1"/>
                </a:solidFill>
                <a:effectLst/>
                <a:latin typeface="+mn-lt"/>
                <a:ea typeface="+mn-ea"/>
                <a:cs typeface="+mn-cs"/>
              </a:rPr>
              <a:t>children as young as 5 years old. </a:t>
            </a:r>
            <a:endParaRPr lang="en-US" dirty="0"/>
          </a:p>
          <a:p>
            <a:r>
              <a:rPr lang="en-US" sz="1200" kern="1200" dirty="0">
                <a:solidFill>
                  <a:schemeClr val="tx1"/>
                </a:solidFill>
                <a:effectLst/>
                <a:latin typeface="+mn-lt"/>
                <a:ea typeface="+mn-ea"/>
                <a:cs typeface="+mn-cs"/>
              </a:rPr>
              <a:t>Their subjects included 25 females and 25 males, all between 19 and 25 years of age, and all with normal hearing. The most comfortable listening level for females was 36.2 decibels; for males it was 42.1 decibels, or about 6 decibels louder. This difference was significant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0.009). In other words, males preferred speakers to speak about 6 decibels louder, on average, compared to the loudness pre- </a:t>
            </a:r>
            <a:r>
              <a:rPr lang="en-US" sz="1200" kern="1200" dirty="0" err="1">
                <a:solidFill>
                  <a:schemeClr val="tx1"/>
                </a:solidFill>
                <a:effectLst/>
                <a:latin typeface="+mn-lt"/>
                <a:ea typeface="+mn-ea"/>
                <a:cs typeface="+mn-cs"/>
              </a:rPr>
              <a:t>ferred</a:t>
            </a:r>
            <a:r>
              <a:rPr lang="en-US" sz="1200" kern="1200" dirty="0">
                <a:solidFill>
                  <a:schemeClr val="tx1"/>
                </a:solidFill>
                <a:effectLst/>
                <a:latin typeface="+mn-lt"/>
                <a:ea typeface="+mn-ea"/>
                <a:cs typeface="+mn-cs"/>
              </a:rPr>
              <a:t> by females. Likewise, the acceptable background noise level for females was 24.8 decibels, while for males it was 31.7 decibels, or about 7 decibels louder. This difference was, again, significant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0.007). To express this finding another way: males tolerated significantly louder background noise than females did. </a:t>
            </a:r>
            <a:r>
              <a:rPr lang="en-US" dirty="0"/>
              <a:t>-Men have a higher threshold of hearing than women (-6 </a:t>
            </a:r>
            <a:r>
              <a:rPr lang="en-US" dirty="0" err="1"/>
              <a:t>db</a:t>
            </a:r>
            <a:r>
              <a:rPr lang="en-US" dirty="0"/>
              <a:t>), and a lack of high frequency response while being outstanding on placing sounds in the horizontal and vertical planes thought to be caused not just by hormonal factors, but also evolutionary. They also have a higher sensitivity to the lower end of the spectrum, as demonstrated in the chart. Men </a:t>
            </a:r>
            <a:r>
              <a:rPr lang="en-US" dirty="0" err="1"/>
              <a:t>cal</a:t>
            </a:r>
            <a:r>
              <a:rPr lang="en-US" dirty="0"/>
              <a:t> also deal with up to +6db of background noise, where women are distracted at 6 </a:t>
            </a:r>
            <a:r>
              <a:rPr lang="en-US" dirty="0" err="1"/>
              <a:t>db</a:t>
            </a:r>
            <a:r>
              <a:rPr lang="en-US" dirty="0"/>
              <a:t> lower.</a:t>
            </a:r>
          </a:p>
          <a:p>
            <a:r>
              <a:rPr lang="en-US" dirty="0"/>
              <a:t>-Lower hearing threshold ( -6 below men) Women process audio information at a faster rate than men due to the estrogen in our bodies,  which means women are able to hear and process more audio information quickly, ABR. We are more sensitive to high end, but lack information in the 1-2k range. Lower sensitivity to low end. Also are less accurate in measuring approaching audio, usually measured too soon, but is a survival evolutionary trait based on being more predated than men.</a:t>
            </a:r>
          </a:p>
          <a:p>
            <a:r>
              <a:rPr lang="en-US" sz="1200" b="0" i="0" u="none" strike="noStrike" kern="1200" dirty="0">
                <a:solidFill>
                  <a:schemeClr val="tx1"/>
                </a:solidFill>
                <a:effectLst/>
                <a:latin typeface="+mn-lt"/>
                <a:ea typeface="+mn-ea"/>
                <a:cs typeface="+mn-cs"/>
              </a:rPr>
              <a:t>"Now it is clear that estrogen is a key molecule carrying brain signals, and that the right balance of hormone levels in men and women is important for reasons beyond its role as a sex hormone,”</a:t>
            </a:r>
          </a:p>
          <a:p>
            <a:r>
              <a:rPr lang="en-US" sz="1200" b="0" i="0" u="none" strike="noStrike" kern="1200" dirty="0">
                <a:solidFill>
                  <a:schemeClr val="tx1"/>
                </a:solidFill>
                <a:effectLst/>
                <a:latin typeface="+mn-lt"/>
                <a:ea typeface="+mn-ea"/>
                <a:cs typeface="+mn-cs"/>
              </a:rPr>
              <a:t>Documented sex differences include better outer hair cell function and more prominent auditory brainstem response in women. Women also have lower rates of hearing loss than men, and men also experience declines in hearing more rapidly than their female counterparts.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turns out that estrogen plays a dual role," says </a:t>
            </a:r>
            <a:r>
              <a:rPr lang="en-US" sz="1200" b="0" i="0" u="none" strike="noStrike" kern="1200" dirty="0" err="1">
                <a:solidFill>
                  <a:schemeClr val="tx1"/>
                </a:solidFill>
                <a:effectLst/>
                <a:latin typeface="+mn-lt"/>
                <a:ea typeface="+mn-ea"/>
                <a:cs typeface="+mn-cs"/>
              </a:rPr>
              <a:t>Pinaud</a:t>
            </a:r>
            <a:r>
              <a:rPr lang="en-US" sz="1200" b="0" i="0" u="none" strike="noStrike" kern="1200" dirty="0">
                <a:solidFill>
                  <a:schemeClr val="tx1"/>
                </a:solidFill>
                <a:effectLst/>
                <a:latin typeface="+mn-lt"/>
                <a:ea typeface="+mn-ea"/>
                <a:cs typeface="+mn-cs"/>
              </a:rPr>
              <a:t>. "It modulates the gain of auditory neurons instantaneously, and it initiates cellular processes that activate genes that are involved in learning and memory formation."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15576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showed gender differences at hearing thresholds of 3 kHz, 4 kHz, and 6 kHz in a highly-screened population. The most significant gender difference in relation to hearing threshold was observed at 4 kHz. The hearing thresholds at the tested frequencies worsened with increasing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Rogers and colleagues (2003) measured subjects’ most comfortable listening level and subjects accept- able background noise level. Their subjects included 25 females and 25 males, all between 19 and 25 years of age, and all with normal hearing. The most comfortable listening level for females was 36.2 decibels; for males it was 42.1 decibels, or about 6 decibels louder. This difference was significant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0.009). In other words, males preferred speakers to speak about 6 decibels louder, on average, compared to the loudness preferred by females. Likewise, the acceptable background noise level for females was 24.8 decibels, while for males it was 31.7 decibels, or about 7 decibels louder. This difference was, again, significant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0.007). To express this finding another way: males tolerated significantly louder background noise than females did.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Baltimore Longitudinal Study on Aging, hearing ability at most ages and frequencies tested was found to decline more than twice as fast for men compared with women (17), particularly at higher frequency regions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00548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Park YH, Shin SH, Byun SW, Kim JY (2016) Age- and Gender-Related Mean Hearing Threshold in a Highly-Screened Population: The Korean National Health and Nutrition Examination Survey 2010–2012. PLOS ONE 11(3): e0150783. https://</a:t>
            </a:r>
            <a:r>
              <a:rPr lang="en-US" altLang="en-US" sz="1200" dirty="0" err="1"/>
              <a:t>doi.org</a:t>
            </a:r>
            <a:r>
              <a:rPr lang="en-US" altLang="en-US" sz="1200" dirty="0"/>
              <a:t>/10.1371/journal.pone.0150783</a:t>
            </a:r>
          </a:p>
          <a:p>
            <a:pPr eaLnBrk="1" hangingPunct="1"/>
            <a:r>
              <a:rPr lang="en-US" altLang="en-US" sz="1200" dirty="0">
                <a:hlinkClick r:id="rId3"/>
              </a:rPr>
              <a:t>https://journals.plos.org/plosone/article?id=10.1371/journal.pone.0150783</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80048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better pure-tone audiometry thresholds of women at all ages at frequencies above the 1000- to 2000-Hz range are paradoxically accompanied by a "gender reversal" in which women have a poorer capacity to hear at frequencies below 1000 to 2000Hz</a:t>
            </a:r>
            <a:r>
              <a:rPr lang="en-US" sz="1200" b="0" i="0" u="none" strike="noStrike" kern="1200" baseline="30000" dirty="0">
                <a:solidFill>
                  <a:schemeClr val="tx1"/>
                </a:solidFill>
                <a:effectLst/>
                <a:latin typeface="+mn-lt"/>
                <a:ea typeface="+mn-ea"/>
                <a:cs typeface="+mn-cs"/>
              </a:rPr>
              <a:t>[12,14,15,18]</a:t>
            </a:r>
            <a:r>
              <a:rPr lang="en-US" sz="1200" b="0" i="0" u="none" strike="noStrike" kern="1200" dirty="0">
                <a:solidFill>
                  <a:schemeClr val="tx1"/>
                </a:solidFill>
                <a:effectLst/>
                <a:latin typeface="+mn-lt"/>
                <a:ea typeface="+mn-ea"/>
                <a:cs typeface="+mn-cs"/>
              </a:rPr>
              <a:t> than do men (Fig. 2). The effect is true prior to advanced stages, and it increases with both age and degree of hearing loss. The increased rate of low-frequency hearing loss in women may be due to metabolic presbycusis (i.e., biologic factors). </a:t>
            </a:r>
            <a:r>
              <a:rPr lang="en-US" dirty="0"/>
              <a:t>All of this scientific data is just a way to define the truth differences in male and female hearing. It’s not that anyone is better, rather, different in how we process and receive audio information. Understanding these differences will allow you to add more color in depth into your artists mix without stepping on their own aural spectrums. </a:t>
            </a:r>
          </a:p>
          <a:p>
            <a:r>
              <a:rPr lang="en-US" sz="1200" b="0" i="0" u="none" strike="noStrike" kern="1200" dirty="0">
                <a:solidFill>
                  <a:schemeClr val="tx1"/>
                </a:solidFill>
                <a:effectLst/>
                <a:latin typeface="+mn-lt"/>
                <a:ea typeface="+mn-ea"/>
                <a:cs typeface="+mn-cs"/>
              </a:rPr>
              <a:t> A greater incidence</a:t>
            </a:r>
            <a:r>
              <a:rPr lang="en-US" sz="1200" b="0" i="0" u="none" strike="noStrike" kern="1200" baseline="30000" dirty="0">
                <a:solidFill>
                  <a:schemeClr val="tx1"/>
                </a:solidFill>
                <a:effectLst/>
                <a:latin typeface="+mn-lt"/>
                <a:ea typeface="+mn-ea"/>
                <a:cs typeface="+mn-cs"/>
              </a:rPr>
              <a:t>[31]</a:t>
            </a:r>
            <a:r>
              <a:rPr lang="en-US" sz="1200" b="0" i="0" u="none" strike="noStrike" kern="1200" dirty="0">
                <a:solidFill>
                  <a:schemeClr val="tx1"/>
                </a:solidFill>
                <a:effectLst/>
                <a:latin typeface="+mn-lt"/>
                <a:ea typeface="+mn-ea"/>
                <a:cs typeface="+mn-cs"/>
              </a:rPr>
              <a:t> and prevalence</a:t>
            </a:r>
            <a:r>
              <a:rPr lang="en-US" sz="1200" b="0" i="0" u="none" strike="noStrike" kern="1200" baseline="300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 of low-frequency hearing loss have been demonstrated in women compared with men. Several biologic factors have been studied to determine a gender basis for differences in hearing and hearing loss.</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53232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36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76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70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49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814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61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5/30/2020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4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5/30/2020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5/30/2020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25175" y="130389"/>
            <a:ext cx="10515600" cy="822263"/>
          </a:xfrm>
        </p:spPr>
        <p:txBody>
          <a:bodyPr>
            <a:normAutofit/>
          </a:bodyPr>
          <a:lstStyle/>
          <a:p>
            <a:r>
              <a:rPr lang="en-US" sz="3200" dirty="0">
                <a:latin typeface="Helvetica Neue Light" panose="020B0702040204020203" pitchFamily="34" charset="0"/>
                <a:ea typeface="Helvetica Neue Light" panose="020B0702040204020203" pitchFamily="34" charset="0"/>
                <a:cs typeface="Helvetica Neue" panose="020B0502040204020203" pitchFamily="34" charset="0"/>
              </a:rPr>
              <a:t>How We Hear: Men VS Women</a:t>
            </a:r>
          </a:p>
        </p:txBody>
      </p:sp>
      <p:sp>
        <p:nvSpPr>
          <p:cNvPr id="20" name="Text 2"/>
          <p:cNvSpPr/>
          <p:nvPr/>
        </p:nvSpPr>
        <p:spPr>
          <a:xfrm>
            <a:off x="825175" y="853609"/>
            <a:ext cx="10462846" cy="374077"/>
          </a:xfrm>
          <a:prstGeom prst="rect">
            <a:avLst/>
          </a:prstGeom>
        </p:spPr>
        <p:txBody>
          <a:bodyPr wrap="square">
            <a:spAutoFit/>
          </a:bodyPr>
          <a:lstStyle/>
          <a:p>
            <a:pPr>
              <a:lnSpc>
                <a:spcPct val="150000"/>
              </a:lnSpc>
            </a:pPr>
            <a:r>
              <a:rPr lang="en-US" sz="1400" dirty="0">
                <a:solidFill>
                  <a:srgbClr val="D24726"/>
                </a:solidFill>
                <a:latin typeface="Helvetica Neue" panose="020B0702040204020203" pitchFamily="34" charset="0"/>
                <a:ea typeface="Helvetica Neue" panose="020B0702040204020203" pitchFamily="34" charset="0"/>
                <a:cs typeface="Helvetica Neue" panose="020B0502040204020203" pitchFamily="34" charset="0"/>
              </a:rPr>
              <a:t>Scientific Differences</a:t>
            </a:r>
          </a:p>
        </p:txBody>
      </p:sp>
      <p:sp>
        <p:nvSpPr>
          <p:cNvPr id="21" name="Content Placeholder 2"/>
          <p:cNvSpPr txBox="1">
            <a:spLocks/>
          </p:cNvSpPr>
          <p:nvPr/>
        </p:nvSpPr>
        <p:spPr>
          <a:xfrm>
            <a:off x="850250" y="1532008"/>
            <a:ext cx="10465450" cy="4518747"/>
          </a:xfrm>
          <a:prstGeom prst="rect">
            <a:avLst/>
          </a:prstGeom>
          <a:ln w="57150">
            <a:noFill/>
          </a:ln>
        </p:spPr>
        <p:txBody>
          <a:bodyPr vert="horz" lIns="91440" tIns="45720" rIns="91440" bIns="45720" numCol="1" rtlCol="0" anchor="t">
            <a:normAutofit fontScale="92500"/>
          </a:bodyPr>
          <a:lstStyle/>
          <a:p>
            <a:pPr marL="0" indent="0">
              <a:lnSpc>
                <a:spcPct val="150000"/>
              </a:lnSpc>
              <a:spcBef>
                <a:spcPts val="0"/>
              </a:spcBef>
              <a:buFont typeface="Arial" panose="020B0604020202020204" pitchFamily="34" charset="0"/>
              <a:buNone/>
            </a:pPr>
            <a:r>
              <a:rPr lang="en-US" sz="1400" b="1" dirty="0">
                <a:latin typeface="Helvetica Neue Light" panose="020B0402040204020203" pitchFamily="34" charset="0"/>
                <a:ea typeface="Helvetica Neue" panose="020B0502040204020203" pitchFamily="34" charset="0"/>
                <a:cs typeface="Helvetica Neue Light" panose="020B0402040204020203" pitchFamily="34" charset="0"/>
              </a:rPr>
              <a:t>As a female sound engineer for the last 14 years, I have always noticed a difference in how and what I hear compared to men. It has been a discussion among lady engineers for years, and I have chosen to pursue an academic study of the subject. </a:t>
            </a:r>
          </a:p>
          <a:p>
            <a:pPr marL="0" indent="0">
              <a:lnSpc>
                <a:spcPct val="150000"/>
              </a:lnSpc>
              <a:spcBef>
                <a:spcPts val="0"/>
              </a:spcBef>
              <a:buFont typeface="Arial" panose="020B0604020202020204" pitchFamily="34" charset="0"/>
              <a:buNone/>
            </a:pPr>
            <a:r>
              <a:rPr lang="en-US" sz="1400" b="1" dirty="0">
                <a:latin typeface="Helvetica Neue Light" panose="020B0402040204020203" pitchFamily="34" charset="0"/>
                <a:ea typeface="Helvetica Neue" panose="020B0502040204020203" pitchFamily="34" charset="0"/>
                <a:cs typeface="Helvetica Neue Light" panose="020B0402040204020203" pitchFamily="34" charset="0"/>
              </a:rPr>
              <a:t>In this Discussion we will cover not jus the science of how we hear differently, but also the application in everyday mixing from IEM to FOH. Understanding how to use all the tools at your disposal is an incredible advantage over many of those around you, and understanding how men, women and all those in between hear will set you apart from the crowd. Effectiveness comes from consistency.</a:t>
            </a:r>
          </a:p>
          <a:p>
            <a:pPr marL="0" indent="0">
              <a:lnSpc>
                <a:spcPct val="150000"/>
              </a:lnSpc>
              <a:spcBef>
                <a:spcPts val="0"/>
              </a:spcBef>
              <a:buFont typeface="Arial" panose="020B0604020202020204" pitchFamily="34" charset="0"/>
              <a:buNone/>
            </a:pPr>
            <a:r>
              <a:rPr lang="en-US" sz="1400" b="1" dirty="0">
                <a:latin typeface="Helvetica Neue Light" panose="020B0402040204020203" pitchFamily="34" charset="0"/>
                <a:ea typeface="Helvetica Neue" panose="020B0502040204020203" pitchFamily="34" charset="0"/>
                <a:cs typeface="Helvetica Neue Light" panose="020B0402040204020203" pitchFamily="34" charset="0"/>
              </a:rPr>
              <a:t>While in this discussion I will be using the term Male and Female as this is how science refers to the sexes assigned at birth, please know that while I use these terms I am including all sexes and genders who identify thusly, and those who do not. Science does not have any studies on Trans-gendered hearing, and thus, I am unable to compile correlating data for this study. I would love nothing more than for there to be numerous studies on how  hearing changes through transitions, but there is not. I would like to call attention to this fact and support others in their inclusivity in the science world. </a:t>
            </a:r>
          </a:p>
          <a:p>
            <a:pPr>
              <a:lnSpc>
                <a:spcPct val="150000"/>
              </a:lnSpc>
            </a:pPr>
            <a:r>
              <a:rPr lang="en-US" sz="1400" dirty="0">
                <a:latin typeface="Helvetica Neue" panose="02000503000000020004" pitchFamily="2" charset="0"/>
                <a:ea typeface="Helvetica Neue" panose="02000503000000020004" pitchFamily="2" charset="0"/>
                <a:cs typeface="Helvetica Neue" panose="02000503000000020004" pitchFamily="2" charset="0"/>
              </a:rPr>
              <a:t>Also of note is the fact that “a large sex bias still exists in many aspects of hearing research,” which means that studies that involve only men or that do not account for sex at all could lead to the development of treatments that will be less effective for women. </a:t>
            </a:r>
            <a:endParaRPr lang="en-US" sz="14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endParaRPr>
          </a:p>
          <a:p>
            <a:pPr marL="0" indent="0">
              <a:lnSpc>
                <a:spcPct val="150000"/>
              </a:lnSpc>
              <a:spcBef>
                <a:spcPts val="0"/>
              </a:spcBef>
              <a:buFont typeface="Arial" panose="020B0604020202020204" pitchFamily="34" charset="0"/>
              <a:buNone/>
            </a:pPr>
            <a:r>
              <a:rPr lang="en-US" sz="1400" b="1" dirty="0">
                <a:latin typeface="Helvetica Neue Light" panose="020B0402040204020203" pitchFamily="34" charset="0"/>
                <a:ea typeface="Helvetica Neue" panose="020B0502040204020203" pitchFamily="34" charset="0"/>
                <a:cs typeface="Helvetica Neue Light" panose="020B0402040204020203" pitchFamily="34" charset="0"/>
              </a:rPr>
              <a:t>We will cover age related hearing loss, natural hearing patterns, estrogen’s effect on hearing and the overall different in response between men and women, what that means and how to use it to your advantage. </a:t>
            </a:r>
          </a:p>
        </p:txBody>
      </p:sp>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solidFill>
                  <a:schemeClr val="bg1"/>
                </a:solidFill>
              </a:rPr>
              <a:t>Put it all together More simply And how to use it</a:t>
            </a:r>
          </a:p>
        </p:txBody>
      </p:sp>
      <p:cxnSp>
        <p:nvCxnSpPr>
          <p:cNvPr id="49" name="Straight Connector 4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96830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1DCA3-890A-EA4D-AF88-9B5D09C9C7BB}"/>
              </a:ext>
            </a:extLst>
          </p:cNvPr>
          <p:cNvSpPr>
            <a:spLocks noGrp="1"/>
          </p:cNvSpPr>
          <p:nvPr>
            <p:ph type="title"/>
          </p:nvPr>
        </p:nvSpPr>
        <p:spPr>
          <a:xfrm>
            <a:off x="844476" y="1600199"/>
            <a:ext cx="3539266" cy="4297680"/>
          </a:xfrm>
        </p:spPr>
        <p:txBody>
          <a:bodyPr anchor="ctr">
            <a:normAutofit/>
          </a:bodyPr>
          <a:lstStyle/>
          <a:p>
            <a:r>
              <a:rPr lang="en-US"/>
              <a:t>Adding it into work</a:t>
            </a:r>
          </a:p>
        </p:txBody>
      </p:sp>
      <p:cxnSp>
        <p:nvCxnSpPr>
          <p:cNvPr id="40" name="Straight Connector 3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59F93F9B-23BE-C04A-B048-A4725654D0E1}"/>
              </a:ext>
            </a:extLst>
          </p:cNvPr>
          <p:cNvSpPr>
            <a:spLocks noGrp="1"/>
          </p:cNvSpPr>
          <p:nvPr>
            <p:ph idx="1"/>
          </p:nvPr>
        </p:nvSpPr>
        <p:spPr>
          <a:xfrm>
            <a:off x="4784276" y="163286"/>
            <a:ext cx="6678371" cy="6351814"/>
          </a:xfrm>
        </p:spPr>
        <p:txBody>
          <a:bodyPr anchor="ctr">
            <a:normAutofit/>
          </a:bodyPr>
          <a:lstStyle/>
          <a:p>
            <a:pPr>
              <a:lnSpc>
                <a:spcPct val="110000"/>
              </a:lnSpc>
            </a:pPr>
            <a:r>
              <a:rPr lang="en-US" dirty="0"/>
              <a:t>Request a hearing test for your artist so you know what they’re hearing, including any holes that could be hindering your mix.</a:t>
            </a:r>
          </a:p>
          <a:p>
            <a:pPr>
              <a:lnSpc>
                <a:spcPct val="110000"/>
              </a:lnSpc>
            </a:pPr>
            <a:r>
              <a:rPr lang="en-US" dirty="0"/>
              <a:t>Get your own hearing tested so you can know any anomalies in your hearing and truly know what you are hearing.</a:t>
            </a:r>
          </a:p>
          <a:p>
            <a:pPr>
              <a:lnSpc>
                <a:spcPct val="110000"/>
              </a:lnSpc>
            </a:pPr>
            <a:r>
              <a:rPr lang="en-US" dirty="0"/>
              <a:t>Use this knowledge to address you mix accordingly. Male mixing for a woman? She’ll need to hear significantly less high end than you think. Female mixing for a male? Hearing something a little barky and can’t put your finger on it? Try that 1-2k we have a little dip in. </a:t>
            </a:r>
          </a:p>
          <a:p>
            <a:pPr>
              <a:lnSpc>
                <a:spcPct val="110000"/>
              </a:lnSpc>
            </a:pPr>
            <a:r>
              <a:rPr lang="en-US" dirty="0"/>
              <a:t>Males understand that women have a much lower volume need than you think, around 6db lower</a:t>
            </a:r>
          </a:p>
          <a:p>
            <a:pPr>
              <a:lnSpc>
                <a:spcPct val="110000"/>
              </a:lnSpc>
            </a:pPr>
            <a:r>
              <a:rPr lang="en-US" dirty="0"/>
              <a:t>Women remember the same, if you think it’s screaming loud for you it’s probably just right for him. </a:t>
            </a:r>
          </a:p>
        </p:txBody>
      </p:sp>
    </p:spTree>
    <p:extLst>
      <p:ext uri="{BB962C8B-B14F-4D97-AF65-F5344CB8AC3E}">
        <p14:creationId xmlns:p14="http://schemas.microsoft.com/office/powerpoint/2010/main" val="224524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ECA0-BCEA-E64D-86B1-883F0C702C38}"/>
              </a:ext>
            </a:extLst>
          </p:cNvPr>
          <p:cNvSpPr>
            <a:spLocks noGrp="1"/>
          </p:cNvSpPr>
          <p:nvPr>
            <p:ph type="title"/>
          </p:nvPr>
        </p:nvSpPr>
        <p:spPr>
          <a:xfrm>
            <a:off x="1451579" y="804519"/>
            <a:ext cx="9603275" cy="1049235"/>
          </a:xfrm>
        </p:spPr>
        <p:txBody>
          <a:bodyPr>
            <a:normAutofit/>
          </a:bodyPr>
          <a:lstStyle/>
          <a:p>
            <a:r>
              <a:rPr lang="en-US" dirty="0"/>
              <a:t>Male differences outlined</a:t>
            </a:r>
          </a:p>
        </p:txBody>
      </p:sp>
      <p:graphicFrame>
        <p:nvGraphicFramePr>
          <p:cNvPr id="50" name="Content Placeholder 2">
            <a:extLst>
              <a:ext uri="{FF2B5EF4-FFF2-40B4-BE49-F238E27FC236}">
                <a16:creationId xmlns:a16="http://schemas.microsoft.com/office/drawing/2014/main" id="{289D3DE4-7775-491C-B4B5-BB08F67B97C2}"/>
              </a:ext>
            </a:extLst>
          </p:cNvPr>
          <p:cNvGraphicFramePr>
            <a:graphicFrameLocks noGrp="1"/>
          </p:cNvGraphicFramePr>
          <p:nvPr>
            <p:ph idx="1"/>
            <p:extLst>
              <p:ext uri="{D42A27DB-BD31-4B8C-83A1-F6EECF244321}">
                <p14:modId xmlns:p14="http://schemas.microsoft.com/office/powerpoint/2010/main" val="4139028759"/>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B0B2-D770-F04E-881A-EB08947C705C}"/>
              </a:ext>
            </a:extLst>
          </p:cNvPr>
          <p:cNvSpPr>
            <a:spLocks noGrp="1"/>
          </p:cNvSpPr>
          <p:nvPr>
            <p:ph type="title"/>
          </p:nvPr>
        </p:nvSpPr>
        <p:spPr>
          <a:xfrm>
            <a:off x="1451579" y="804519"/>
            <a:ext cx="9603275" cy="1049235"/>
          </a:xfrm>
        </p:spPr>
        <p:txBody>
          <a:bodyPr>
            <a:normAutofit/>
          </a:bodyPr>
          <a:lstStyle/>
          <a:p>
            <a:r>
              <a:rPr lang="en-US" dirty="0"/>
              <a:t>Female differences outlined</a:t>
            </a:r>
          </a:p>
        </p:txBody>
      </p:sp>
      <p:graphicFrame>
        <p:nvGraphicFramePr>
          <p:cNvPr id="5" name="Content Placeholder 2">
            <a:extLst>
              <a:ext uri="{FF2B5EF4-FFF2-40B4-BE49-F238E27FC236}">
                <a16:creationId xmlns:a16="http://schemas.microsoft.com/office/drawing/2014/main" id="{A3B683DB-FF6C-47A5-B06E-252801ACBD2D}"/>
              </a:ext>
            </a:extLst>
          </p:cNvPr>
          <p:cNvGraphicFramePr>
            <a:graphicFrameLocks noGrp="1"/>
          </p:cNvGraphicFramePr>
          <p:nvPr>
            <p:ph idx="1"/>
            <p:extLst>
              <p:ext uri="{D42A27DB-BD31-4B8C-83A1-F6EECF244321}">
                <p14:modId xmlns:p14="http://schemas.microsoft.com/office/powerpoint/2010/main" val="662617543"/>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32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2616" y="962902"/>
            <a:ext cx="4176384" cy="2380828"/>
          </a:xfrm>
        </p:spPr>
        <p:txBody>
          <a:bodyPr vert="horz" lIns="91440" tIns="45720" rIns="91440" bIns="0" rtlCol="0" anchor="b">
            <a:normAutofit/>
          </a:bodyPr>
          <a:lstStyle/>
          <a:p>
            <a:r>
              <a:rPr lang="en-US" sz="4800"/>
              <a:t>Works cited</a:t>
            </a:r>
          </a:p>
        </p:txBody>
      </p:sp>
      <p:cxnSp>
        <p:nvCxnSpPr>
          <p:cNvPr id="24" name="Straight Connector 2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7952FA8D-0AD3-D24A-83F8-918FB49AA713}"/>
              </a:ext>
            </a:extLst>
          </p:cNvPr>
          <p:cNvPicPr>
            <a:picLocks noChangeAspect="1"/>
          </p:cNvPicPr>
          <p:nvPr/>
        </p:nvPicPr>
        <p:blipFill>
          <a:blip r:embed="rId3"/>
          <a:stretch>
            <a:fillRect/>
          </a:stretch>
        </p:blipFill>
        <p:spPr>
          <a:xfrm>
            <a:off x="6221185" y="-522509"/>
            <a:ext cx="6202861" cy="7516873"/>
          </a:xfrm>
          <a:prstGeom prst="rect">
            <a:avLst/>
          </a:prstGeom>
        </p:spPr>
      </p:pic>
      <p:pic>
        <p:nvPicPr>
          <p:cNvPr id="26" name="Picture 2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1451579" y="2015732"/>
            <a:ext cx="9603275" cy="3450613"/>
          </a:xfrm>
        </p:spPr>
        <p:txBody>
          <a:bodyPr>
            <a:normAutofit/>
          </a:bodyPr>
          <a:lstStyle/>
          <a:p>
            <a:endParaRPr lang="en-US" dirty="0"/>
          </a:p>
        </p:txBody>
      </p:sp>
      <p:sp>
        <p:nvSpPr>
          <p:cNvPr id="8" name="TextBox 7">
            <a:extLst>
              <a:ext uri="{FF2B5EF4-FFF2-40B4-BE49-F238E27FC236}">
                <a16:creationId xmlns:a16="http://schemas.microsoft.com/office/drawing/2014/main" id="{026F60D4-0FFD-D54A-A82F-6D6E7359D638}"/>
              </a:ext>
            </a:extLst>
          </p:cNvPr>
          <p:cNvSpPr txBox="1"/>
          <p:nvPr/>
        </p:nvSpPr>
        <p:spPr>
          <a:xfrm>
            <a:off x="1451276" y="3793408"/>
            <a:ext cx="3820886" cy="646331"/>
          </a:xfrm>
          <a:prstGeom prst="rect">
            <a:avLst/>
          </a:prstGeom>
          <a:noFill/>
        </p:spPr>
        <p:txBody>
          <a:bodyPr wrap="square" rtlCol="0">
            <a:spAutoFit/>
          </a:bodyPr>
          <a:lstStyle/>
          <a:p>
            <a:r>
              <a:rPr lang="en-US" dirty="0"/>
              <a:t>Please Contact me for a Complete List of References</a:t>
            </a:r>
          </a:p>
        </p:txBody>
      </p:sp>
    </p:spTree>
    <p:extLst>
      <p:ext uri="{BB962C8B-B14F-4D97-AF65-F5344CB8AC3E}">
        <p14:creationId xmlns:p14="http://schemas.microsoft.com/office/powerpoint/2010/main" val="62168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388CA5D-21BC-9D4E-8558-D0C544579B49}"/>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questions</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Graphic 6" descr="Help">
            <a:extLst>
              <a:ext uri="{FF2B5EF4-FFF2-40B4-BE49-F238E27FC236}">
                <a16:creationId xmlns:a16="http://schemas.microsoft.com/office/drawing/2014/main" id="{C7EB57E5-AB08-47F6-9592-7F4552DE7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45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282CB683-B267-477B-B209-C7389FAA0448}"/>
              </a:ext>
            </a:extLst>
          </p:cNvPr>
          <p:cNvSpPr>
            <a:spLocks noGrp="1"/>
          </p:cNvSpPr>
          <p:nvPr>
            <p:ph idx="1"/>
          </p:nvPr>
        </p:nvSpPr>
        <p:spPr/>
        <p:txBody>
          <a:bodyPr>
            <a:normAutofit/>
          </a:bodyPr>
          <a:lstStyle/>
          <a:p>
            <a:pPr marL="0" indent="0">
              <a:buNone/>
            </a:pPr>
            <a:endParaRPr lang="en-US" b="1" dirty="0">
              <a:latin typeface="Helvetica" pitchFamily="2" charset="0"/>
              <a:ea typeface="Helvetica Neue Light" panose="020B0702040204020203" pitchFamily="34" charset="0"/>
              <a:cs typeface="Helvetica Neue" panose="020B0502040204020203" pitchFamily="34" charset="0"/>
            </a:endParaRPr>
          </a:p>
          <a:p>
            <a:pPr marL="0" indent="0">
              <a:buNone/>
            </a:pPr>
            <a:r>
              <a:rPr lang="en-US" b="1" dirty="0">
                <a:latin typeface="Helvetica" pitchFamily="2" charset="0"/>
                <a:ea typeface="Helvetica Neue Light" panose="020B0702040204020203" pitchFamily="34" charset="0"/>
                <a:cs typeface="Helvetica Neue" panose="020B0502040204020203" pitchFamily="34" charset="0"/>
              </a:rPr>
              <a:t>OAEs-</a:t>
            </a:r>
            <a:r>
              <a:rPr lang="en-US" dirty="0">
                <a:latin typeface="Helvetica" pitchFamily="2" charset="0"/>
                <a:ea typeface="Helvetica Neue Light" panose="020B0702040204020203" pitchFamily="34" charset="0"/>
                <a:cs typeface="Helvetica Neue" panose="020B0502040204020203" pitchFamily="34" charset="0"/>
              </a:rPr>
              <a:t> </a:t>
            </a:r>
          </a:p>
          <a:p>
            <a:pPr marL="0" indent="0">
              <a:buNone/>
            </a:pPr>
            <a:r>
              <a:rPr lang="en-US" dirty="0">
                <a:latin typeface="Helvetica" pitchFamily="2" charset="0"/>
              </a:rPr>
              <a:t>Otoacoustic emissions are sounds produced by the cochlea, either spontaneously or in response to a transient click or noise. OAEs, whether spontaneous or transient-evoked, are believed to reflect the sensitivity of cochlear amplifiers (e.g. McFadden, 1998). </a:t>
            </a:r>
          </a:p>
          <a:p>
            <a:pPr marL="0" indent="0">
              <a:buNone/>
            </a:pPr>
            <a:r>
              <a:rPr lang="en-US" b="1" dirty="0">
                <a:latin typeface="Helvetica" pitchFamily="2" charset="0"/>
                <a:ea typeface="Helvetica Neue Light" panose="020B0702040204020203" pitchFamily="34" charset="0"/>
                <a:cs typeface="Helvetica Neue" panose="020B0502040204020203" pitchFamily="34" charset="0"/>
              </a:rPr>
              <a:t>ABR- </a:t>
            </a:r>
          </a:p>
          <a:p>
            <a:pPr marL="0" indent="0">
              <a:buNone/>
            </a:pPr>
            <a:r>
              <a:rPr lang="en-US" dirty="0">
                <a:latin typeface="Helvetica" pitchFamily="2" charset="0"/>
              </a:rPr>
              <a:t>Your ear is made up of 3 parts—the outer, the middle, and the inner ear. The auditory brainstem response (ABR) test tells us how the inner ear, called the cochlea, and the brain pathways for hearing are working. (e.g. </a:t>
            </a:r>
            <a:r>
              <a:rPr lang="en-US" dirty="0" err="1">
                <a:latin typeface="Helvetica" pitchFamily="2" charset="0"/>
              </a:rPr>
              <a:t>asha.org</a:t>
            </a:r>
            <a:r>
              <a:rPr lang="en-US" dirty="0">
                <a:latin typeface="Helvetica" pitchFamily="2" charset="0"/>
              </a:rPr>
              <a:t>)</a:t>
            </a:r>
            <a:endParaRPr lang="en-US" dirty="0">
              <a:latin typeface="Helvetica" pitchFamily="2" charset="0"/>
              <a:ea typeface="Helvetica Neue Light" panose="020B0702040204020203" pitchFamily="34" charset="0"/>
              <a:cs typeface="Helvetica Neue" panose="020B0502040204020203" pitchFamily="34" charset="0"/>
            </a:endParaRPr>
          </a:p>
          <a:p>
            <a:pPr marL="0" indent="0">
              <a:buNone/>
            </a:pPr>
            <a:r>
              <a:rPr lang="en-US" b="1" dirty="0">
                <a:latin typeface="Helvetica" pitchFamily="2" charset="0"/>
                <a:ea typeface="Helvetica Neue Light" panose="020B0702040204020203" pitchFamily="34" charset="0"/>
                <a:cs typeface="Helvetica Neue" panose="020B0502040204020203" pitchFamily="34" charset="0"/>
              </a:rPr>
              <a:t>Hearing Threshold-</a:t>
            </a:r>
          </a:p>
          <a:p>
            <a:pPr marL="0" indent="0">
              <a:buNone/>
            </a:pPr>
            <a:r>
              <a:rPr lang="en-US" dirty="0">
                <a:latin typeface="Helvetica" pitchFamily="2" charset="0"/>
              </a:rPr>
              <a:t>As age increased, the hearing threshold increased for all frequencies. Hearing thresholds of 3 kHz, 4 kHz, and 6 kHz showed a statistical difference between both genders for people older than 30, with the 4 kHz frequency showing the largest difference. (e.g. Byun, Kim, Park, Shin 2016)</a:t>
            </a:r>
            <a:endParaRPr lang="en-US" dirty="0">
              <a:latin typeface="Helvetica" pitchFamily="2" charset="0"/>
              <a:ea typeface="Helvetica Neue Light" panose="020B0702040204020203" pitchFamily="34" charset="0"/>
              <a:cs typeface="Helvetica Neue" panose="020B0502040204020203" pitchFamily="34" charset="0"/>
            </a:endParaRPr>
          </a:p>
        </p:txBody>
      </p:sp>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Definition of Scientific Terms </a:t>
            </a:r>
          </a:p>
        </p:txBody>
      </p:sp>
    </p:spTree>
    <p:extLst>
      <p:ext uri="{BB962C8B-B14F-4D97-AF65-F5344CB8AC3E}">
        <p14:creationId xmlns:p14="http://schemas.microsoft.com/office/powerpoint/2010/main" val="16838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23">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25">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7">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29">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832757" y="440871"/>
            <a:ext cx="10891157" cy="1992080"/>
          </a:xfrm>
        </p:spPr>
        <p:txBody>
          <a:bodyPr vert="horz" lIns="91440" tIns="45720" rIns="91440" bIns="45720" rtlCol="0" anchor="t">
            <a:normAutofit/>
          </a:bodyPr>
          <a:lstStyle/>
          <a:p>
            <a:r>
              <a:rPr lang="en-US" sz="3800" dirty="0"/>
              <a:t>Using all of your Tools: The science and application of Male/Female hearing in </a:t>
            </a:r>
            <a:r>
              <a:rPr lang="en-US" sz="3800" dirty="0" err="1"/>
              <a:t>iem</a:t>
            </a:r>
            <a:endParaRPr lang="en-US" sz="3800" dirty="0"/>
          </a:p>
        </p:txBody>
      </p:sp>
      <p:pic>
        <p:nvPicPr>
          <p:cNvPr id="9" name="Picture 8">
            <a:extLst>
              <a:ext uri="{FF2B5EF4-FFF2-40B4-BE49-F238E27FC236}">
                <a16:creationId xmlns:a16="http://schemas.microsoft.com/office/drawing/2014/main" id="{4C89EC98-0A02-E94F-8002-284337B095AA}"/>
              </a:ext>
            </a:extLst>
          </p:cNvPr>
          <p:cNvPicPr>
            <a:picLocks noChangeAspect="1"/>
          </p:cNvPicPr>
          <p:nvPr/>
        </p:nvPicPr>
        <p:blipFill>
          <a:blip r:embed="rId4"/>
          <a:stretch>
            <a:fillRect/>
          </a:stretch>
        </p:blipFill>
        <p:spPr>
          <a:xfrm>
            <a:off x="1453896" y="2809756"/>
            <a:ext cx="9607522" cy="2525379"/>
          </a:xfrm>
          <a:prstGeom prst="rect">
            <a:avLst/>
          </a:prstGeom>
        </p:spPr>
      </p:pic>
    </p:spTree>
    <p:extLst>
      <p:ext uri="{BB962C8B-B14F-4D97-AF65-F5344CB8AC3E}">
        <p14:creationId xmlns:p14="http://schemas.microsoft.com/office/powerpoint/2010/main" val="89148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Contents</a:t>
            </a:r>
          </a:p>
        </p:txBody>
      </p:sp>
      <p:cxnSp>
        <p:nvCxnSpPr>
          <p:cNvPr id="25" name="Straight Connector 2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9" name="Picture 2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16EB7225-E3F6-4DC5-BFC1-1A7E861325DB}"/>
              </a:ext>
            </a:extLst>
          </p:cNvPr>
          <p:cNvGraphicFramePr/>
          <p:nvPr>
            <p:extLst>
              <p:ext uri="{D42A27DB-BD31-4B8C-83A1-F6EECF244321}">
                <p14:modId xmlns:p14="http://schemas.microsoft.com/office/powerpoint/2010/main" val="52378228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64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28955" y="222749"/>
            <a:ext cx="3844716" cy="3304730"/>
          </a:xfrm>
        </p:spPr>
        <p:txBody>
          <a:bodyPr vert="horz" lIns="91440" tIns="45720" rIns="91440" bIns="0" rtlCol="0" anchor="b">
            <a:normAutofit fontScale="90000"/>
          </a:bodyPr>
          <a:lstStyle/>
          <a:p>
            <a:r>
              <a:rPr lang="en-US" sz="2000" b="1"/>
              <a:t>Primary audio cortex</a:t>
            </a:r>
            <a:br>
              <a:rPr lang="en-US" sz="2000" b="1"/>
            </a:br>
            <a:br>
              <a:rPr lang="en-US" sz="2000" b="1"/>
            </a:br>
            <a:br>
              <a:rPr lang="en-US" sz="2000" b="1"/>
            </a:br>
            <a:r>
              <a:rPr lang="en-US" sz="2000" b="1"/>
              <a:t>Otoacoustic Emissions</a:t>
            </a:r>
            <a:br>
              <a:rPr lang="en-US" sz="2000" b="1"/>
            </a:br>
            <a:br>
              <a:rPr lang="en-US" sz="2000" b="1"/>
            </a:br>
            <a:br>
              <a:rPr lang="en-US" sz="2000" b="1"/>
            </a:br>
            <a:r>
              <a:rPr lang="en-US" sz="2000" b="1"/>
              <a:t>Auditory Brainstem response</a:t>
            </a:r>
            <a:br>
              <a:rPr lang="en-US" sz="2000" b="1"/>
            </a:br>
            <a:br>
              <a:rPr lang="en-US" sz="2000" b="1"/>
            </a:br>
            <a:r>
              <a:rPr lang="en-US" sz="2000" b="1"/>
              <a:t>Estrogen as a processor</a:t>
            </a:r>
            <a:br>
              <a:rPr lang="en-US" sz="1800"/>
            </a:br>
            <a:br>
              <a:rPr lang="en-US" sz="1800"/>
            </a:br>
            <a:endParaRPr lang="en-US" sz="1800" dirty="0"/>
          </a:p>
        </p:txBody>
      </p:sp>
      <p:cxnSp>
        <p:nvCxnSpPr>
          <p:cNvPr id="32" name="Straight Connector 3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4" name="Group 3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5" name="Rectangle 3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4CC2C82-6C5F-6F44-988D-FEC08D87FE4D}"/>
              </a:ext>
            </a:extLst>
          </p:cNvPr>
          <p:cNvPicPr>
            <a:picLocks noGrp="1" noChangeAspect="1"/>
          </p:cNvPicPr>
          <p:nvPr>
            <p:ph idx="1"/>
          </p:nvPr>
        </p:nvPicPr>
        <p:blipFill>
          <a:blip r:embed="rId4"/>
          <a:stretch>
            <a:fillRect/>
          </a:stretch>
        </p:blipFill>
        <p:spPr>
          <a:xfrm>
            <a:off x="4618374" y="1282360"/>
            <a:ext cx="6282919" cy="3534141"/>
          </a:xfrm>
          <a:prstGeom prst="rect">
            <a:avLst/>
          </a:prstGeom>
        </p:spPr>
      </p:pic>
      <p:pic>
        <p:nvPicPr>
          <p:cNvPr id="40" name="Picture 3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FF5D3F-AC67-0043-9E2F-3A8A00BCC0C9}"/>
              </a:ext>
            </a:extLst>
          </p:cNvPr>
          <p:cNvSpPr txBox="1"/>
          <p:nvPr/>
        </p:nvSpPr>
        <p:spPr>
          <a:xfrm>
            <a:off x="128955" y="3750229"/>
            <a:ext cx="3446583" cy="1200329"/>
          </a:xfrm>
          <a:prstGeom prst="rect">
            <a:avLst/>
          </a:prstGeom>
          <a:noFill/>
        </p:spPr>
        <p:txBody>
          <a:bodyPr wrap="square" rtlCol="0">
            <a:spAutoFit/>
          </a:bodyPr>
          <a:lstStyle/>
          <a:p>
            <a:pPr algn="ctr"/>
            <a:r>
              <a:rPr lang="en-US" sz="2400" dirty="0"/>
              <a:t>The Super Nerd Science</a:t>
            </a:r>
          </a:p>
          <a:p>
            <a:pPr algn="ctr"/>
            <a:r>
              <a:rPr lang="en-US" sz="2400" dirty="0"/>
              <a:t>Don’t worry it’ll be (</a:t>
            </a:r>
            <a:r>
              <a:rPr lang="en-US" sz="2400" dirty="0" err="1"/>
              <a:t>kinda</a:t>
            </a:r>
            <a:r>
              <a:rPr lang="en-US" sz="2400" dirty="0"/>
              <a:t>) quick </a:t>
            </a:r>
            <a:r>
              <a:rPr lang="en-US" sz="2400" dirty="0">
                <a:sym typeface="Wingdings" pitchFamily="2" charset="2"/>
              </a:rPr>
              <a:t> </a:t>
            </a:r>
            <a:endParaRPr lang="en-US" sz="2400" dirty="0"/>
          </a:p>
        </p:txBody>
      </p:sp>
    </p:spTree>
    <p:extLst>
      <p:ext uri="{BB962C8B-B14F-4D97-AF65-F5344CB8AC3E}">
        <p14:creationId xmlns:p14="http://schemas.microsoft.com/office/powerpoint/2010/main" val="373374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3" name="Picture 4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 name="Rectangle 48">
            <a:extLst>
              <a:ext uri="{FF2B5EF4-FFF2-40B4-BE49-F238E27FC236}">
                <a16:creationId xmlns:a16="http://schemas.microsoft.com/office/drawing/2014/main" id="{856F0283-88F7-4156-A9F2-05A8C088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532B2B2-6094-43C4-9F8C-62F8CCB6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2617" y="963699"/>
            <a:ext cx="4960388" cy="2380031"/>
          </a:xfrm>
        </p:spPr>
        <p:txBody>
          <a:bodyPr vert="horz" lIns="91440" tIns="45720" rIns="91440" bIns="0" rtlCol="0" anchor="b">
            <a:normAutofit/>
          </a:bodyPr>
          <a:lstStyle/>
          <a:p>
            <a:r>
              <a:rPr lang="en-US" sz="5400" dirty="0"/>
              <a:t>The Playing Field</a:t>
            </a:r>
            <a:endParaRPr lang="en-US" sz="5400"/>
          </a:p>
        </p:txBody>
      </p:sp>
      <p:cxnSp>
        <p:nvCxnSpPr>
          <p:cNvPr id="53" name="Straight Connector 52">
            <a:extLst>
              <a:ext uri="{FF2B5EF4-FFF2-40B4-BE49-F238E27FC236}">
                <a16:creationId xmlns:a16="http://schemas.microsoft.com/office/drawing/2014/main" id="{C67059AD-6209-40DC-A746-1390D850FB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5" name="Group 54">
            <a:extLst>
              <a:ext uri="{FF2B5EF4-FFF2-40B4-BE49-F238E27FC236}">
                <a16:creationId xmlns:a16="http://schemas.microsoft.com/office/drawing/2014/main" id="{9875FB44-3446-426C-AA71-B6228AFFD5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56" name="Rectangle 55">
              <a:extLst>
                <a:ext uri="{FF2B5EF4-FFF2-40B4-BE49-F238E27FC236}">
                  <a16:creationId xmlns:a16="http://schemas.microsoft.com/office/drawing/2014/main" id="{CE9FCCDC-43BA-4086-8A5E-83A77A40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D4D4223-F2FD-44C5-B8B3-C58FB4185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Content Placeholder 9">
            <a:extLst>
              <a:ext uri="{FF2B5EF4-FFF2-40B4-BE49-F238E27FC236}">
                <a16:creationId xmlns:a16="http://schemas.microsoft.com/office/drawing/2014/main" id="{8FFFC898-3C94-6245-98B6-F7AB51326179}"/>
              </a:ext>
            </a:extLst>
          </p:cNvPr>
          <p:cNvPicPr>
            <a:picLocks noGrp="1" noChangeAspect="1"/>
          </p:cNvPicPr>
          <p:nvPr>
            <p:ph idx="1"/>
          </p:nvPr>
        </p:nvPicPr>
        <p:blipFill rotWithShape="1">
          <a:blip r:embed="rId4"/>
          <a:srcRect t="5726" r="1" b="5388"/>
          <a:stretch/>
        </p:blipFill>
        <p:spPr>
          <a:xfrm>
            <a:off x="3229191" y="-5262247"/>
            <a:ext cx="11992793" cy="16637935"/>
          </a:xfrm>
          <a:prstGeom prst="rect">
            <a:avLst/>
          </a:prstGeom>
        </p:spPr>
      </p:pic>
      <p:pic>
        <p:nvPicPr>
          <p:cNvPr id="59" name="Picture 58">
            <a:extLst>
              <a:ext uri="{FF2B5EF4-FFF2-40B4-BE49-F238E27FC236}">
                <a16:creationId xmlns:a16="http://schemas.microsoft.com/office/drawing/2014/main" id="{C5A25AE9-BB09-4E49-9702-B01FB2FE27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1" name="Straight Connector 60">
            <a:extLst>
              <a:ext uri="{FF2B5EF4-FFF2-40B4-BE49-F238E27FC236}">
                <a16:creationId xmlns:a16="http://schemas.microsoft.com/office/drawing/2014/main" id="{97B655F3-9B93-4D27-982D-1145D7144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94E39D-114A-7740-8911-FACBC62EE645}"/>
              </a:ext>
            </a:extLst>
          </p:cNvPr>
          <p:cNvSpPr txBox="1"/>
          <p:nvPr/>
        </p:nvSpPr>
        <p:spPr>
          <a:xfrm>
            <a:off x="6413005" y="5555179"/>
            <a:ext cx="4565954" cy="646331"/>
          </a:xfrm>
          <a:prstGeom prst="rect">
            <a:avLst/>
          </a:prstGeom>
          <a:noFill/>
        </p:spPr>
        <p:txBody>
          <a:bodyPr wrap="square" rtlCol="0">
            <a:spAutoFit/>
          </a:bodyPr>
          <a:lstStyle/>
          <a:p>
            <a:r>
              <a:rPr lang="en-US" i="1" dirty="0"/>
              <a:t>Comfortable loudness curves for females and males, reproduced from McGuinness, 1974. </a:t>
            </a:r>
            <a:endParaRPr lang="en-US" dirty="0"/>
          </a:p>
        </p:txBody>
      </p:sp>
    </p:spTree>
    <p:extLst>
      <p:ext uri="{BB962C8B-B14F-4D97-AF65-F5344CB8AC3E}">
        <p14:creationId xmlns:p14="http://schemas.microsoft.com/office/powerpoint/2010/main" val="25636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1"/>
            </a:gs>
            <a:gs pos="0">
              <a:schemeClr val="bg2">
                <a:shade val="80000"/>
                <a:alpha val="41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59301" y="1474969"/>
            <a:ext cx="2823919" cy="1868760"/>
          </a:xfrm>
        </p:spPr>
        <p:txBody>
          <a:bodyPr vert="horz" lIns="91440" tIns="45720" rIns="91440" bIns="0" rtlCol="0" anchor="b">
            <a:normAutofit/>
          </a:bodyPr>
          <a:lstStyle/>
          <a:p>
            <a:r>
              <a:rPr lang="en-US" sz="3600"/>
              <a:t>Natural frequency response</a:t>
            </a:r>
          </a:p>
        </p:txBody>
      </p:sp>
      <p:cxnSp>
        <p:nvCxnSpPr>
          <p:cNvPr id="32" name="Straight Connector 3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4" name="Group 3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5" name="Rectangle 3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7913AAD-4879-EC44-B630-EEF3F9310A06}"/>
              </a:ext>
            </a:extLst>
          </p:cNvPr>
          <p:cNvPicPr>
            <a:picLocks noGrp="1" noChangeAspect="1"/>
          </p:cNvPicPr>
          <p:nvPr>
            <p:ph idx="1"/>
          </p:nvPr>
        </p:nvPicPr>
        <p:blipFill>
          <a:blip r:embed="rId4"/>
          <a:stretch>
            <a:fillRect/>
          </a:stretch>
        </p:blipFill>
        <p:spPr>
          <a:xfrm>
            <a:off x="4618374" y="1643628"/>
            <a:ext cx="6282919" cy="2811605"/>
          </a:xfrm>
          <a:prstGeom prst="rect">
            <a:avLst/>
          </a:prstGeom>
        </p:spPr>
      </p:pic>
      <p:pic>
        <p:nvPicPr>
          <p:cNvPr id="40" name="Picture 3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349509-68E7-2547-B3B8-A4364EEDF6F4}"/>
              </a:ext>
            </a:extLst>
          </p:cNvPr>
          <p:cNvSpPr txBox="1"/>
          <p:nvPr/>
        </p:nvSpPr>
        <p:spPr>
          <a:xfrm>
            <a:off x="5481376" y="1023311"/>
            <a:ext cx="5143500" cy="553998"/>
          </a:xfrm>
          <a:prstGeom prst="rect">
            <a:avLst/>
          </a:prstGeom>
          <a:noFill/>
        </p:spPr>
        <p:txBody>
          <a:bodyPr wrap="square" rtlCol="0">
            <a:spAutoFit/>
          </a:bodyPr>
          <a:lstStyle/>
          <a:p>
            <a:r>
              <a:rPr lang="en-US" sz="1000" b="1" dirty="0"/>
              <a:t>Age- and Gender-Related Mean Hearing Threshold in a Highly-Screened Population: The Korean National Health and Nutrition Examination Survey 2010–2012 (2016)-Byun, Kim, Park, Shin </a:t>
            </a:r>
          </a:p>
        </p:txBody>
      </p:sp>
      <p:sp>
        <p:nvSpPr>
          <p:cNvPr id="10" name="TextBox 9">
            <a:extLst>
              <a:ext uri="{FF2B5EF4-FFF2-40B4-BE49-F238E27FC236}">
                <a16:creationId xmlns:a16="http://schemas.microsoft.com/office/drawing/2014/main" id="{92408A69-5766-0441-9599-36058BBA0AD2}"/>
              </a:ext>
            </a:extLst>
          </p:cNvPr>
          <p:cNvSpPr txBox="1"/>
          <p:nvPr/>
        </p:nvSpPr>
        <p:spPr>
          <a:xfrm>
            <a:off x="174665" y="3904391"/>
            <a:ext cx="4032738" cy="1754326"/>
          </a:xfrm>
          <a:prstGeom prst="rect">
            <a:avLst/>
          </a:prstGeom>
          <a:noFill/>
        </p:spPr>
        <p:txBody>
          <a:bodyPr wrap="square" rtlCol="0">
            <a:spAutoFit/>
          </a:bodyPr>
          <a:lstStyle/>
          <a:p>
            <a:r>
              <a:rPr lang="en-US" altLang="en-US" dirty="0"/>
              <a:t>Park YH, Shin SH, Byun SW, Kim JY (2016) Age- and Gender-Related Mean Hearing Threshold in a Highly-Screened Population: The Korean National Health and Nutrition Examination Survey 2010–2012. PLOS ONE 11(3): e0150783.</a:t>
            </a:r>
            <a:endParaRPr lang="en-US" dirty="0"/>
          </a:p>
        </p:txBody>
      </p:sp>
    </p:spTree>
    <p:extLst>
      <p:ext uri="{BB962C8B-B14F-4D97-AF65-F5344CB8AC3E}">
        <p14:creationId xmlns:p14="http://schemas.microsoft.com/office/powerpoint/2010/main" val="132674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5CB57D5-58C5-A84A-B00F-AA58408D35E3}"/>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Frquency Response- detailed</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Content Placeholder 4">
            <a:extLst>
              <a:ext uri="{FF2B5EF4-FFF2-40B4-BE49-F238E27FC236}">
                <a16:creationId xmlns:a16="http://schemas.microsoft.com/office/drawing/2014/main" id="{88A8D9CA-FDCC-9945-A8FD-6E3D30448577}"/>
              </a:ext>
            </a:extLst>
          </p:cNvPr>
          <p:cNvPicPr>
            <a:picLocks noGrp="1" noChangeAspect="1"/>
          </p:cNvPicPr>
          <p:nvPr>
            <p:ph idx="1"/>
          </p:nvPr>
        </p:nvPicPr>
        <p:blipFill>
          <a:blip r:embed="rId4"/>
          <a:stretch>
            <a:fillRect/>
          </a:stretch>
        </p:blipFill>
        <p:spPr>
          <a:xfrm>
            <a:off x="6368143" y="-11430"/>
            <a:ext cx="4641832" cy="6109121"/>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314293-7DF7-634A-AFDD-F6E137A9DD23}"/>
              </a:ext>
            </a:extLst>
          </p:cNvPr>
          <p:cNvSpPr txBox="1"/>
          <p:nvPr/>
        </p:nvSpPr>
        <p:spPr>
          <a:xfrm>
            <a:off x="389373" y="4028139"/>
            <a:ext cx="5978769" cy="1200329"/>
          </a:xfrm>
          <a:prstGeom prst="rect">
            <a:avLst/>
          </a:prstGeom>
          <a:noFill/>
        </p:spPr>
        <p:txBody>
          <a:bodyPr wrap="square" rtlCol="0">
            <a:spAutoFit/>
          </a:bodyPr>
          <a:lstStyle/>
          <a:p>
            <a:r>
              <a:rPr lang="en-US" altLang="en-US" dirty="0"/>
              <a:t>Park YH, Shin SH, Byun SW, Kim JY (2016) Age- and Gender-Related Mean Hearing Threshold in a Highly-Screened Population: The Korean National Health and Nutrition Examination Survey 2010–2012. PLOS ONE 11(3): e0150783. </a:t>
            </a:r>
            <a:endParaRPr lang="en-US" dirty="0"/>
          </a:p>
        </p:txBody>
      </p:sp>
    </p:spTree>
    <p:extLst>
      <p:ext uri="{BB962C8B-B14F-4D97-AF65-F5344CB8AC3E}">
        <p14:creationId xmlns:p14="http://schemas.microsoft.com/office/powerpoint/2010/main" val="424145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585200" y="967167"/>
            <a:ext cx="4151306" cy="2374516"/>
          </a:xfrm>
        </p:spPr>
        <p:txBody>
          <a:bodyPr vert="horz" lIns="91440" tIns="45720" rIns="91440" bIns="0" rtlCol="0" anchor="b">
            <a:normAutofit fontScale="90000"/>
          </a:bodyPr>
          <a:lstStyle/>
          <a:p>
            <a:r>
              <a:rPr lang="en-US" sz="4800" dirty="0"/>
              <a:t>Specific Differences outlined In Hearing loss</a:t>
            </a:r>
          </a:p>
        </p:txBody>
      </p:sp>
      <p:pic>
        <p:nvPicPr>
          <p:cNvPr id="5" name="Content Placeholder 4">
            <a:extLst>
              <a:ext uri="{FF2B5EF4-FFF2-40B4-BE49-F238E27FC236}">
                <a16:creationId xmlns:a16="http://schemas.microsoft.com/office/drawing/2014/main" id="{EF69A46B-FC87-3848-ADA5-5090AAF0493C}"/>
              </a:ext>
            </a:extLst>
          </p:cNvPr>
          <p:cNvPicPr>
            <a:picLocks noGrp="1" noChangeAspect="1"/>
          </p:cNvPicPr>
          <p:nvPr>
            <p:ph idx="1"/>
          </p:nvPr>
        </p:nvPicPr>
        <p:blipFill>
          <a:blip r:embed="rId4"/>
          <a:stretch>
            <a:fillRect/>
          </a:stretch>
        </p:blipFill>
        <p:spPr>
          <a:xfrm>
            <a:off x="168664" y="406447"/>
            <a:ext cx="5927185" cy="5377098"/>
          </a:xfrm>
          <a:prstGeom prst="rect">
            <a:avLst/>
          </a:prstGeom>
        </p:spPr>
      </p:pic>
      <p:cxnSp>
        <p:nvCxnSpPr>
          <p:cNvPr id="32" name="Straight Connector 3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70BDA1-A0D8-4D40-AEF2-F1E453AB9B70}"/>
              </a:ext>
            </a:extLst>
          </p:cNvPr>
          <p:cNvSpPr txBox="1"/>
          <p:nvPr/>
        </p:nvSpPr>
        <p:spPr>
          <a:xfrm>
            <a:off x="6176229" y="5003166"/>
            <a:ext cx="4560277" cy="830997"/>
          </a:xfrm>
          <a:prstGeom prst="rect">
            <a:avLst/>
          </a:prstGeom>
          <a:noFill/>
        </p:spPr>
        <p:txBody>
          <a:bodyPr wrap="square" rtlCol="0">
            <a:spAutoFit/>
          </a:bodyPr>
          <a:lstStyle/>
          <a:p>
            <a:r>
              <a:rPr lang="en-US" sz="1200" dirty="0"/>
              <a:t>The gender reversal phenomenon. Average audiograms of 341 males and 346 females in age range 50 to 89 years. Adapted with permission from J Am </a:t>
            </a:r>
            <a:r>
              <a:rPr lang="en-US" sz="1200" dirty="0" err="1"/>
              <a:t>Acad</a:t>
            </a:r>
            <a:r>
              <a:rPr lang="en-US" sz="1200" dirty="0"/>
              <a:t> </a:t>
            </a:r>
            <a:r>
              <a:rPr lang="en-US" sz="1200" dirty="0" err="1"/>
              <a:t>Audiol</a:t>
            </a:r>
            <a:r>
              <a:rPr lang="en-US" sz="1200" dirty="0"/>
              <a:t> (1993;4:42-49), Copyright © 1993, American Academy of Audiology.</a:t>
            </a:r>
          </a:p>
        </p:txBody>
      </p:sp>
    </p:spTree>
    <p:extLst>
      <p:ext uri="{BB962C8B-B14F-4D97-AF65-F5344CB8AC3E}">
        <p14:creationId xmlns:p14="http://schemas.microsoft.com/office/powerpoint/2010/main" val="32287928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2381</Words>
  <Application>Microsoft Office PowerPoint</Application>
  <PresentationFormat>Widescreen</PresentationFormat>
  <Paragraphs>96</Paragraphs>
  <Slides>15</Slides>
  <Notes>8</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Gill Sans MT</vt:lpstr>
      <vt:lpstr>Helvetica</vt:lpstr>
      <vt:lpstr>Helvetica Neue</vt:lpstr>
      <vt:lpstr>Helvetica Neue Light</vt:lpstr>
      <vt:lpstr>Segoe UI</vt:lpstr>
      <vt:lpstr>Segoe UI Light</vt:lpstr>
      <vt:lpstr>Segoe UI Semilight</vt:lpstr>
      <vt:lpstr>Gallery</vt:lpstr>
      <vt:lpstr>QuickStarter Theme</vt:lpstr>
      <vt:lpstr>How We Hear: Men VS Women</vt:lpstr>
      <vt:lpstr>Definition of Scientific Terms </vt:lpstr>
      <vt:lpstr>Using all of your Tools: The science and application of Male/Female hearing in iem</vt:lpstr>
      <vt:lpstr>Contents</vt:lpstr>
      <vt:lpstr>Primary audio cortex   Otoacoustic Emissions   Auditory Brainstem response  Estrogen as a processor  </vt:lpstr>
      <vt:lpstr>The Playing Field</vt:lpstr>
      <vt:lpstr>Natural frequency response</vt:lpstr>
      <vt:lpstr>Frquency Response- detailed</vt:lpstr>
      <vt:lpstr>Specific Differences outlined In Hearing loss</vt:lpstr>
      <vt:lpstr>Put it all together More simply And how to use it</vt:lpstr>
      <vt:lpstr>Adding it into work</vt:lpstr>
      <vt:lpstr>Male differences outlined</vt:lpstr>
      <vt:lpstr>Female differences outlined</vt:lpstr>
      <vt:lpstr>Works cited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Hear: Men VS Women</dc:title>
  <dc:creator>Loreen Bohannon</dc:creator>
  <cp:lastModifiedBy>laurel altemier</cp:lastModifiedBy>
  <cp:revision>2</cp:revision>
  <dcterms:created xsi:type="dcterms:W3CDTF">2020-05-30T21:08:04Z</dcterms:created>
  <dcterms:modified xsi:type="dcterms:W3CDTF">2020-05-30T22:49:56Z</dcterms:modified>
</cp:coreProperties>
</file>